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2"/>
  </p:notesMasterIdLst>
  <p:sldIdLst>
    <p:sldId id="276" r:id="rId2"/>
    <p:sldId id="275" r:id="rId3"/>
    <p:sldId id="277" r:id="rId4"/>
    <p:sldId id="278" r:id="rId5"/>
    <p:sldId id="282" r:id="rId6"/>
    <p:sldId id="281" r:id="rId7"/>
    <p:sldId id="283" r:id="rId8"/>
    <p:sldId id="295" r:id="rId9"/>
    <p:sldId id="296" r:id="rId10"/>
    <p:sldId id="285" r:id="rId11"/>
    <p:sldId id="286" r:id="rId12"/>
    <p:sldId id="287" r:id="rId13"/>
    <p:sldId id="288" r:id="rId14"/>
    <p:sldId id="289" r:id="rId15"/>
    <p:sldId id="290" r:id="rId16"/>
    <p:sldId id="291" r:id="rId17"/>
    <p:sldId id="292" r:id="rId18"/>
    <p:sldId id="293" r:id="rId19"/>
    <p:sldId id="294" r:id="rId20"/>
    <p:sldId id="265"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TUDENT_06" initials="S" lastIdx="1" clrIdx="0">
    <p:extLst>
      <p:ext uri="{19B8F6BF-5375-455C-9EA6-DF929625EA0E}">
        <p15:presenceInfo xmlns:p15="http://schemas.microsoft.com/office/powerpoint/2012/main" userId="STUDENT_06"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E2EAE7"/>
    <a:srgbClr val="F3D9ED"/>
    <a:srgbClr val="82A5CA"/>
    <a:srgbClr val="BE904C"/>
    <a:srgbClr val="8CA7C4"/>
    <a:srgbClr val="A8C719"/>
    <a:srgbClr val="627502"/>
    <a:srgbClr val="9A6B2B"/>
    <a:srgbClr val="B01900"/>
    <a:srgbClr val="CFAD3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50" d="100"/>
          <a:sy n="150" d="100"/>
        </p:scale>
        <p:origin x="654" y="15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78DDD14-8AB0-4960-9AE3-D4D787705448}" type="datetimeFigureOut">
              <a:rPr lang="ru-RU" smtClean="0"/>
              <a:t>21.11.2023</a:t>
            </a:fld>
            <a:endParaRPr lang="ru-RU"/>
          </a:p>
        </p:txBody>
      </p:sp>
      <p:sp>
        <p:nvSpPr>
          <p:cNvPr id="4" name="Образ слайда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RU"/>
          </a:p>
        </p:txBody>
      </p:sp>
      <p:sp>
        <p:nvSpPr>
          <p:cNvPr id="5" name="Заметки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6" name="Нижний колонтитул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7" name="Номер слайда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DB8BED-B478-48AE-BDE1-4CB3FFC19142}" type="slidenum">
              <a:rPr lang="ru-RU" smtClean="0"/>
              <a:t>‹#›</a:t>
            </a:fld>
            <a:endParaRPr lang="ru-RU"/>
          </a:p>
        </p:txBody>
      </p:sp>
    </p:spTree>
    <p:extLst>
      <p:ext uri="{BB962C8B-B14F-4D97-AF65-F5344CB8AC3E}">
        <p14:creationId xmlns:p14="http://schemas.microsoft.com/office/powerpoint/2010/main" val="38415493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6A16549-9E15-EB99-E98B-E2B93D3FB3B1}"/>
              </a:ext>
            </a:extLst>
          </p:cNvPr>
          <p:cNvSpPr>
            <a:spLocks noGrp="1"/>
          </p:cNvSpPr>
          <p:nvPr>
            <p:ph type="ctrTitle"/>
          </p:nvPr>
        </p:nvSpPr>
        <p:spPr>
          <a:xfrm>
            <a:off x="1524000" y="1122363"/>
            <a:ext cx="9144000" cy="2387600"/>
          </a:xfrm>
        </p:spPr>
        <p:txBody>
          <a:bodyPr anchor="b"/>
          <a:lstStyle>
            <a:lvl1pPr algn="ctr">
              <a:defRPr sz="6000"/>
            </a:lvl1pPr>
          </a:lstStyle>
          <a:p>
            <a:r>
              <a:rPr lang="ru-RU"/>
              <a:t>Образец заголовка</a:t>
            </a:r>
            <a:endParaRPr lang="en-US"/>
          </a:p>
        </p:txBody>
      </p:sp>
      <p:sp>
        <p:nvSpPr>
          <p:cNvPr id="3" name="Подзаголовок 2">
            <a:extLst>
              <a:ext uri="{FF2B5EF4-FFF2-40B4-BE49-F238E27FC236}">
                <a16:creationId xmlns:a16="http://schemas.microsoft.com/office/drawing/2014/main" id="{EB6BFA2C-7010-33EE-C6C3-B2D36F14593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a:t>Образец подзаголовка</a:t>
            </a:r>
            <a:endParaRPr lang="en-US"/>
          </a:p>
        </p:txBody>
      </p:sp>
      <p:sp>
        <p:nvSpPr>
          <p:cNvPr id="4" name="Дата 3">
            <a:extLst>
              <a:ext uri="{FF2B5EF4-FFF2-40B4-BE49-F238E27FC236}">
                <a16:creationId xmlns:a16="http://schemas.microsoft.com/office/drawing/2014/main" id="{40DC744D-8F29-B343-FC4B-1FAEC59924B1}"/>
              </a:ext>
            </a:extLst>
          </p:cNvPr>
          <p:cNvSpPr>
            <a:spLocks noGrp="1"/>
          </p:cNvSpPr>
          <p:nvPr>
            <p:ph type="dt" sz="half" idx="10"/>
          </p:nvPr>
        </p:nvSpPr>
        <p:spPr/>
        <p:txBody>
          <a:bodyPr/>
          <a:lstStyle/>
          <a:p>
            <a:fld id="{B7D0D042-23D7-4371-AD96-98A2107648EB}" type="datetimeFigureOut">
              <a:rPr lang="en-US" smtClean="0"/>
              <a:t>11/21/2023</a:t>
            </a:fld>
            <a:endParaRPr lang="en-US"/>
          </a:p>
        </p:txBody>
      </p:sp>
      <p:sp>
        <p:nvSpPr>
          <p:cNvPr id="5" name="Нижний колонтитул 4">
            <a:extLst>
              <a:ext uri="{FF2B5EF4-FFF2-40B4-BE49-F238E27FC236}">
                <a16:creationId xmlns:a16="http://schemas.microsoft.com/office/drawing/2014/main" id="{244208A5-A463-32B1-1DA3-280876177843}"/>
              </a:ext>
            </a:extLst>
          </p:cNvPr>
          <p:cNvSpPr>
            <a:spLocks noGrp="1"/>
          </p:cNvSpPr>
          <p:nvPr>
            <p:ph type="ftr" sz="quarter" idx="11"/>
          </p:nvPr>
        </p:nvSpPr>
        <p:spPr/>
        <p:txBody>
          <a:bodyPr/>
          <a:lstStyle/>
          <a:p>
            <a:endParaRPr lang="en-US"/>
          </a:p>
        </p:txBody>
      </p:sp>
      <p:sp>
        <p:nvSpPr>
          <p:cNvPr id="6" name="Номер слайда 5">
            <a:extLst>
              <a:ext uri="{FF2B5EF4-FFF2-40B4-BE49-F238E27FC236}">
                <a16:creationId xmlns:a16="http://schemas.microsoft.com/office/drawing/2014/main" id="{FB4240B5-1857-836B-043C-70BF97D3324D}"/>
              </a:ext>
            </a:extLst>
          </p:cNvPr>
          <p:cNvSpPr>
            <a:spLocks noGrp="1"/>
          </p:cNvSpPr>
          <p:nvPr>
            <p:ph type="sldNum" sz="quarter" idx="12"/>
          </p:nvPr>
        </p:nvSpPr>
        <p:spPr/>
        <p:txBody>
          <a:bodyPr/>
          <a:lstStyle/>
          <a:p>
            <a:fld id="{0CB23303-D5A4-4086-8A7E-108899F499D0}" type="slidenum">
              <a:rPr lang="en-US" smtClean="0"/>
              <a:t>‹#›</a:t>
            </a:fld>
            <a:endParaRPr lang="en-US"/>
          </a:p>
        </p:txBody>
      </p:sp>
    </p:spTree>
    <p:extLst>
      <p:ext uri="{BB962C8B-B14F-4D97-AF65-F5344CB8AC3E}">
        <p14:creationId xmlns:p14="http://schemas.microsoft.com/office/powerpoint/2010/main" val="23484891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F2D49DB-DF18-D978-24CA-A67F1E980BAF}"/>
              </a:ext>
            </a:extLst>
          </p:cNvPr>
          <p:cNvSpPr>
            <a:spLocks noGrp="1"/>
          </p:cNvSpPr>
          <p:nvPr>
            <p:ph type="title"/>
          </p:nvPr>
        </p:nvSpPr>
        <p:spPr/>
        <p:txBody>
          <a:bodyPr/>
          <a:lstStyle/>
          <a:p>
            <a:r>
              <a:rPr lang="ru-RU"/>
              <a:t>Образец заголовка</a:t>
            </a:r>
            <a:endParaRPr lang="en-US"/>
          </a:p>
        </p:txBody>
      </p:sp>
      <p:sp>
        <p:nvSpPr>
          <p:cNvPr id="3" name="Вертикальный текст 2">
            <a:extLst>
              <a:ext uri="{FF2B5EF4-FFF2-40B4-BE49-F238E27FC236}">
                <a16:creationId xmlns:a16="http://schemas.microsoft.com/office/drawing/2014/main" id="{C6F38C99-62EA-5A86-3A1A-0A8B6E5E2E89}"/>
              </a:ext>
            </a:extLst>
          </p:cNvPr>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a:p>
        </p:txBody>
      </p:sp>
      <p:sp>
        <p:nvSpPr>
          <p:cNvPr id="4" name="Дата 3">
            <a:extLst>
              <a:ext uri="{FF2B5EF4-FFF2-40B4-BE49-F238E27FC236}">
                <a16:creationId xmlns:a16="http://schemas.microsoft.com/office/drawing/2014/main" id="{40846A0E-6479-AE9F-E6FC-EF222AE99F2C}"/>
              </a:ext>
            </a:extLst>
          </p:cNvPr>
          <p:cNvSpPr>
            <a:spLocks noGrp="1"/>
          </p:cNvSpPr>
          <p:nvPr>
            <p:ph type="dt" sz="half" idx="10"/>
          </p:nvPr>
        </p:nvSpPr>
        <p:spPr/>
        <p:txBody>
          <a:bodyPr/>
          <a:lstStyle/>
          <a:p>
            <a:fld id="{B7D0D042-23D7-4371-AD96-98A2107648EB}" type="datetimeFigureOut">
              <a:rPr lang="en-US" smtClean="0"/>
              <a:t>11/21/2023</a:t>
            </a:fld>
            <a:endParaRPr lang="en-US"/>
          </a:p>
        </p:txBody>
      </p:sp>
      <p:sp>
        <p:nvSpPr>
          <p:cNvPr id="5" name="Нижний колонтитул 4">
            <a:extLst>
              <a:ext uri="{FF2B5EF4-FFF2-40B4-BE49-F238E27FC236}">
                <a16:creationId xmlns:a16="http://schemas.microsoft.com/office/drawing/2014/main" id="{CFA3ED16-DB22-3B1E-3E19-1CDCEA9E2963}"/>
              </a:ext>
            </a:extLst>
          </p:cNvPr>
          <p:cNvSpPr>
            <a:spLocks noGrp="1"/>
          </p:cNvSpPr>
          <p:nvPr>
            <p:ph type="ftr" sz="quarter" idx="11"/>
          </p:nvPr>
        </p:nvSpPr>
        <p:spPr/>
        <p:txBody>
          <a:bodyPr/>
          <a:lstStyle/>
          <a:p>
            <a:endParaRPr lang="en-US"/>
          </a:p>
        </p:txBody>
      </p:sp>
      <p:sp>
        <p:nvSpPr>
          <p:cNvPr id="6" name="Номер слайда 5">
            <a:extLst>
              <a:ext uri="{FF2B5EF4-FFF2-40B4-BE49-F238E27FC236}">
                <a16:creationId xmlns:a16="http://schemas.microsoft.com/office/drawing/2014/main" id="{FB239A45-8C1E-54F4-A1AC-B0C7A7FB85F8}"/>
              </a:ext>
            </a:extLst>
          </p:cNvPr>
          <p:cNvSpPr>
            <a:spLocks noGrp="1"/>
          </p:cNvSpPr>
          <p:nvPr>
            <p:ph type="sldNum" sz="quarter" idx="12"/>
          </p:nvPr>
        </p:nvSpPr>
        <p:spPr/>
        <p:txBody>
          <a:bodyPr/>
          <a:lstStyle/>
          <a:p>
            <a:fld id="{0CB23303-D5A4-4086-8A7E-108899F499D0}" type="slidenum">
              <a:rPr lang="en-US" smtClean="0"/>
              <a:t>‹#›</a:t>
            </a:fld>
            <a:endParaRPr lang="en-US"/>
          </a:p>
        </p:txBody>
      </p:sp>
    </p:spTree>
    <p:extLst>
      <p:ext uri="{BB962C8B-B14F-4D97-AF65-F5344CB8AC3E}">
        <p14:creationId xmlns:p14="http://schemas.microsoft.com/office/powerpoint/2010/main" val="19054334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a:extLst>
              <a:ext uri="{FF2B5EF4-FFF2-40B4-BE49-F238E27FC236}">
                <a16:creationId xmlns:a16="http://schemas.microsoft.com/office/drawing/2014/main" id="{F66A9E2A-45C5-DF27-9E94-69A8CEEFA8C5}"/>
              </a:ext>
            </a:extLst>
          </p:cNvPr>
          <p:cNvSpPr>
            <a:spLocks noGrp="1"/>
          </p:cNvSpPr>
          <p:nvPr>
            <p:ph type="title" orient="vert"/>
          </p:nvPr>
        </p:nvSpPr>
        <p:spPr>
          <a:xfrm>
            <a:off x="8724900" y="365125"/>
            <a:ext cx="2628900" cy="5811838"/>
          </a:xfrm>
        </p:spPr>
        <p:txBody>
          <a:bodyPr vert="eaVert"/>
          <a:lstStyle/>
          <a:p>
            <a:r>
              <a:rPr lang="ru-RU"/>
              <a:t>Образец заголовка</a:t>
            </a:r>
            <a:endParaRPr lang="en-US"/>
          </a:p>
        </p:txBody>
      </p:sp>
      <p:sp>
        <p:nvSpPr>
          <p:cNvPr id="3" name="Вертикальный текст 2">
            <a:extLst>
              <a:ext uri="{FF2B5EF4-FFF2-40B4-BE49-F238E27FC236}">
                <a16:creationId xmlns:a16="http://schemas.microsoft.com/office/drawing/2014/main" id="{05BDB430-EF82-71EE-C245-96FB0E367B1F}"/>
              </a:ext>
            </a:extLst>
          </p:cNvPr>
          <p:cNvSpPr>
            <a:spLocks noGrp="1"/>
          </p:cNvSpPr>
          <p:nvPr>
            <p:ph type="body" orient="vert" idx="1"/>
          </p:nvPr>
        </p:nvSpPr>
        <p:spPr>
          <a:xfrm>
            <a:off x="838200" y="365125"/>
            <a:ext cx="7734300" cy="5811838"/>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a:p>
        </p:txBody>
      </p:sp>
      <p:sp>
        <p:nvSpPr>
          <p:cNvPr id="4" name="Дата 3">
            <a:extLst>
              <a:ext uri="{FF2B5EF4-FFF2-40B4-BE49-F238E27FC236}">
                <a16:creationId xmlns:a16="http://schemas.microsoft.com/office/drawing/2014/main" id="{38EDD55D-C858-3488-249F-8A3A738C759B}"/>
              </a:ext>
            </a:extLst>
          </p:cNvPr>
          <p:cNvSpPr>
            <a:spLocks noGrp="1"/>
          </p:cNvSpPr>
          <p:nvPr>
            <p:ph type="dt" sz="half" idx="10"/>
          </p:nvPr>
        </p:nvSpPr>
        <p:spPr/>
        <p:txBody>
          <a:bodyPr/>
          <a:lstStyle/>
          <a:p>
            <a:fld id="{B7D0D042-23D7-4371-AD96-98A2107648EB}" type="datetimeFigureOut">
              <a:rPr lang="en-US" smtClean="0"/>
              <a:t>11/21/2023</a:t>
            </a:fld>
            <a:endParaRPr lang="en-US"/>
          </a:p>
        </p:txBody>
      </p:sp>
      <p:sp>
        <p:nvSpPr>
          <p:cNvPr id="5" name="Нижний колонтитул 4">
            <a:extLst>
              <a:ext uri="{FF2B5EF4-FFF2-40B4-BE49-F238E27FC236}">
                <a16:creationId xmlns:a16="http://schemas.microsoft.com/office/drawing/2014/main" id="{67998223-39B4-371C-8F74-01B5ADDD1BFD}"/>
              </a:ext>
            </a:extLst>
          </p:cNvPr>
          <p:cNvSpPr>
            <a:spLocks noGrp="1"/>
          </p:cNvSpPr>
          <p:nvPr>
            <p:ph type="ftr" sz="quarter" idx="11"/>
          </p:nvPr>
        </p:nvSpPr>
        <p:spPr/>
        <p:txBody>
          <a:bodyPr/>
          <a:lstStyle/>
          <a:p>
            <a:endParaRPr lang="en-US"/>
          </a:p>
        </p:txBody>
      </p:sp>
      <p:sp>
        <p:nvSpPr>
          <p:cNvPr id="6" name="Номер слайда 5">
            <a:extLst>
              <a:ext uri="{FF2B5EF4-FFF2-40B4-BE49-F238E27FC236}">
                <a16:creationId xmlns:a16="http://schemas.microsoft.com/office/drawing/2014/main" id="{B6C46B8B-6043-3B74-2965-9DFF7492074C}"/>
              </a:ext>
            </a:extLst>
          </p:cNvPr>
          <p:cNvSpPr>
            <a:spLocks noGrp="1"/>
          </p:cNvSpPr>
          <p:nvPr>
            <p:ph type="sldNum" sz="quarter" idx="12"/>
          </p:nvPr>
        </p:nvSpPr>
        <p:spPr/>
        <p:txBody>
          <a:bodyPr/>
          <a:lstStyle/>
          <a:p>
            <a:fld id="{0CB23303-D5A4-4086-8A7E-108899F499D0}" type="slidenum">
              <a:rPr lang="en-US" smtClean="0"/>
              <a:t>‹#›</a:t>
            </a:fld>
            <a:endParaRPr lang="en-US"/>
          </a:p>
        </p:txBody>
      </p:sp>
    </p:spTree>
    <p:extLst>
      <p:ext uri="{BB962C8B-B14F-4D97-AF65-F5344CB8AC3E}">
        <p14:creationId xmlns:p14="http://schemas.microsoft.com/office/powerpoint/2010/main" val="16370814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2FA5138-0A9D-78C9-94ED-4C1BF55A2122}"/>
              </a:ext>
            </a:extLst>
          </p:cNvPr>
          <p:cNvSpPr>
            <a:spLocks noGrp="1"/>
          </p:cNvSpPr>
          <p:nvPr>
            <p:ph type="title"/>
          </p:nvPr>
        </p:nvSpPr>
        <p:spPr/>
        <p:txBody>
          <a:bodyPr/>
          <a:lstStyle/>
          <a:p>
            <a:r>
              <a:rPr lang="ru-RU"/>
              <a:t>Образец заголовка</a:t>
            </a:r>
            <a:endParaRPr lang="en-US"/>
          </a:p>
        </p:txBody>
      </p:sp>
      <p:sp>
        <p:nvSpPr>
          <p:cNvPr id="3" name="Объект 2">
            <a:extLst>
              <a:ext uri="{FF2B5EF4-FFF2-40B4-BE49-F238E27FC236}">
                <a16:creationId xmlns:a16="http://schemas.microsoft.com/office/drawing/2014/main" id="{004FE532-5364-8366-ACE2-5B1FA5C5E111}"/>
              </a:ext>
            </a:extLst>
          </p:cNvPr>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a:p>
        </p:txBody>
      </p:sp>
      <p:sp>
        <p:nvSpPr>
          <p:cNvPr id="4" name="Дата 3">
            <a:extLst>
              <a:ext uri="{FF2B5EF4-FFF2-40B4-BE49-F238E27FC236}">
                <a16:creationId xmlns:a16="http://schemas.microsoft.com/office/drawing/2014/main" id="{34550EED-813E-43A8-6B85-E6E2DEA5A2C6}"/>
              </a:ext>
            </a:extLst>
          </p:cNvPr>
          <p:cNvSpPr>
            <a:spLocks noGrp="1"/>
          </p:cNvSpPr>
          <p:nvPr>
            <p:ph type="dt" sz="half" idx="10"/>
          </p:nvPr>
        </p:nvSpPr>
        <p:spPr/>
        <p:txBody>
          <a:bodyPr/>
          <a:lstStyle/>
          <a:p>
            <a:fld id="{B7D0D042-23D7-4371-AD96-98A2107648EB}" type="datetimeFigureOut">
              <a:rPr lang="en-US" smtClean="0"/>
              <a:t>11/21/2023</a:t>
            </a:fld>
            <a:endParaRPr lang="en-US"/>
          </a:p>
        </p:txBody>
      </p:sp>
      <p:sp>
        <p:nvSpPr>
          <p:cNvPr id="5" name="Нижний колонтитул 4">
            <a:extLst>
              <a:ext uri="{FF2B5EF4-FFF2-40B4-BE49-F238E27FC236}">
                <a16:creationId xmlns:a16="http://schemas.microsoft.com/office/drawing/2014/main" id="{95A8B1A8-51AA-0209-FC0F-F7ED8B738524}"/>
              </a:ext>
            </a:extLst>
          </p:cNvPr>
          <p:cNvSpPr>
            <a:spLocks noGrp="1"/>
          </p:cNvSpPr>
          <p:nvPr>
            <p:ph type="ftr" sz="quarter" idx="11"/>
          </p:nvPr>
        </p:nvSpPr>
        <p:spPr/>
        <p:txBody>
          <a:bodyPr/>
          <a:lstStyle/>
          <a:p>
            <a:endParaRPr lang="en-US"/>
          </a:p>
        </p:txBody>
      </p:sp>
      <p:sp>
        <p:nvSpPr>
          <p:cNvPr id="6" name="Номер слайда 5">
            <a:extLst>
              <a:ext uri="{FF2B5EF4-FFF2-40B4-BE49-F238E27FC236}">
                <a16:creationId xmlns:a16="http://schemas.microsoft.com/office/drawing/2014/main" id="{45572BA5-3D9B-4FA4-9A9B-A434DB9F92B8}"/>
              </a:ext>
            </a:extLst>
          </p:cNvPr>
          <p:cNvSpPr>
            <a:spLocks noGrp="1"/>
          </p:cNvSpPr>
          <p:nvPr>
            <p:ph type="sldNum" sz="quarter" idx="12"/>
          </p:nvPr>
        </p:nvSpPr>
        <p:spPr/>
        <p:txBody>
          <a:bodyPr/>
          <a:lstStyle/>
          <a:p>
            <a:fld id="{0CB23303-D5A4-4086-8A7E-108899F499D0}" type="slidenum">
              <a:rPr lang="en-US" smtClean="0"/>
              <a:t>‹#›</a:t>
            </a:fld>
            <a:endParaRPr lang="en-US"/>
          </a:p>
        </p:txBody>
      </p:sp>
    </p:spTree>
    <p:extLst>
      <p:ext uri="{BB962C8B-B14F-4D97-AF65-F5344CB8AC3E}">
        <p14:creationId xmlns:p14="http://schemas.microsoft.com/office/powerpoint/2010/main" val="27998280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CCCB576-DF26-0007-04EB-B07845CCC4DF}"/>
              </a:ext>
            </a:extLst>
          </p:cNvPr>
          <p:cNvSpPr>
            <a:spLocks noGrp="1"/>
          </p:cNvSpPr>
          <p:nvPr>
            <p:ph type="title"/>
          </p:nvPr>
        </p:nvSpPr>
        <p:spPr>
          <a:xfrm>
            <a:off x="831850" y="1709738"/>
            <a:ext cx="10515600" cy="2852737"/>
          </a:xfrm>
        </p:spPr>
        <p:txBody>
          <a:bodyPr anchor="b"/>
          <a:lstStyle>
            <a:lvl1pPr>
              <a:defRPr sz="6000"/>
            </a:lvl1pPr>
          </a:lstStyle>
          <a:p>
            <a:r>
              <a:rPr lang="ru-RU"/>
              <a:t>Образец заголовка</a:t>
            </a:r>
            <a:endParaRPr lang="en-US"/>
          </a:p>
        </p:txBody>
      </p:sp>
      <p:sp>
        <p:nvSpPr>
          <p:cNvPr id="3" name="Текст 2">
            <a:extLst>
              <a:ext uri="{FF2B5EF4-FFF2-40B4-BE49-F238E27FC236}">
                <a16:creationId xmlns:a16="http://schemas.microsoft.com/office/drawing/2014/main" id="{7E9EC798-68B5-3424-0B4B-7AFE9EBE01C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a:t>Образец текста</a:t>
            </a:r>
          </a:p>
        </p:txBody>
      </p:sp>
      <p:sp>
        <p:nvSpPr>
          <p:cNvPr id="4" name="Дата 3">
            <a:extLst>
              <a:ext uri="{FF2B5EF4-FFF2-40B4-BE49-F238E27FC236}">
                <a16:creationId xmlns:a16="http://schemas.microsoft.com/office/drawing/2014/main" id="{75AF41E9-D592-17E6-4440-5029B68723B7}"/>
              </a:ext>
            </a:extLst>
          </p:cNvPr>
          <p:cNvSpPr>
            <a:spLocks noGrp="1"/>
          </p:cNvSpPr>
          <p:nvPr>
            <p:ph type="dt" sz="half" idx="10"/>
          </p:nvPr>
        </p:nvSpPr>
        <p:spPr/>
        <p:txBody>
          <a:bodyPr/>
          <a:lstStyle/>
          <a:p>
            <a:fld id="{B7D0D042-23D7-4371-AD96-98A2107648EB}" type="datetimeFigureOut">
              <a:rPr lang="en-US" smtClean="0"/>
              <a:t>11/21/2023</a:t>
            </a:fld>
            <a:endParaRPr lang="en-US"/>
          </a:p>
        </p:txBody>
      </p:sp>
      <p:sp>
        <p:nvSpPr>
          <p:cNvPr id="5" name="Нижний колонтитул 4">
            <a:extLst>
              <a:ext uri="{FF2B5EF4-FFF2-40B4-BE49-F238E27FC236}">
                <a16:creationId xmlns:a16="http://schemas.microsoft.com/office/drawing/2014/main" id="{7C85AB10-1254-7003-6AA1-EAEBB43EE198}"/>
              </a:ext>
            </a:extLst>
          </p:cNvPr>
          <p:cNvSpPr>
            <a:spLocks noGrp="1"/>
          </p:cNvSpPr>
          <p:nvPr>
            <p:ph type="ftr" sz="quarter" idx="11"/>
          </p:nvPr>
        </p:nvSpPr>
        <p:spPr/>
        <p:txBody>
          <a:bodyPr/>
          <a:lstStyle/>
          <a:p>
            <a:endParaRPr lang="en-US"/>
          </a:p>
        </p:txBody>
      </p:sp>
      <p:sp>
        <p:nvSpPr>
          <p:cNvPr id="6" name="Номер слайда 5">
            <a:extLst>
              <a:ext uri="{FF2B5EF4-FFF2-40B4-BE49-F238E27FC236}">
                <a16:creationId xmlns:a16="http://schemas.microsoft.com/office/drawing/2014/main" id="{79A53D47-2893-9916-157C-305AF65494EF}"/>
              </a:ext>
            </a:extLst>
          </p:cNvPr>
          <p:cNvSpPr>
            <a:spLocks noGrp="1"/>
          </p:cNvSpPr>
          <p:nvPr>
            <p:ph type="sldNum" sz="quarter" idx="12"/>
          </p:nvPr>
        </p:nvSpPr>
        <p:spPr/>
        <p:txBody>
          <a:bodyPr/>
          <a:lstStyle/>
          <a:p>
            <a:fld id="{0CB23303-D5A4-4086-8A7E-108899F499D0}" type="slidenum">
              <a:rPr lang="en-US" smtClean="0"/>
              <a:t>‹#›</a:t>
            </a:fld>
            <a:endParaRPr lang="en-US"/>
          </a:p>
        </p:txBody>
      </p:sp>
    </p:spTree>
    <p:extLst>
      <p:ext uri="{BB962C8B-B14F-4D97-AF65-F5344CB8AC3E}">
        <p14:creationId xmlns:p14="http://schemas.microsoft.com/office/powerpoint/2010/main" val="30453434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4FBBFCA-D2C6-2320-5B41-E1A0D9553981}"/>
              </a:ext>
            </a:extLst>
          </p:cNvPr>
          <p:cNvSpPr>
            <a:spLocks noGrp="1"/>
          </p:cNvSpPr>
          <p:nvPr>
            <p:ph type="title"/>
          </p:nvPr>
        </p:nvSpPr>
        <p:spPr/>
        <p:txBody>
          <a:bodyPr/>
          <a:lstStyle/>
          <a:p>
            <a:r>
              <a:rPr lang="ru-RU"/>
              <a:t>Образец заголовка</a:t>
            </a:r>
            <a:endParaRPr lang="en-US"/>
          </a:p>
        </p:txBody>
      </p:sp>
      <p:sp>
        <p:nvSpPr>
          <p:cNvPr id="3" name="Объект 2">
            <a:extLst>
              <a:ext uri="{FF2B5EF4-FFF2-40B4-BE49-F238E27FC236}">
                <a16:creationId xmlns:a16="http://schemas.microsoft.com/office/drawing/2014/main" id="{2666CEFE-C24B-1337-AC22-D42E866AB453}"/>
              </a:ext>
            </a:extLst>
          </p:cNvPr>
          <p:cNvSpPr>
            <a:spLocks noGrp="1"/>
          </p:cNvSpPr>
          <p:nvPr>
            <p:ph sz="half" idx="1"/>
          </p:nvPr>
        </p:nvSpPr>
        <p:spPr>
          <a:xfrm>
            <a:off x="838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a:p>
        </p:txBody>
      </p:sp>
      <p:sp>
        <p:nvSpPr>
          <p:cNvPr id="4" name="Объект 3">
            <a:extLst>
              <a:ext uri="{FF2B5EF4-FFF2-40B4-BE49-F238E27FC236}">
                <a16:creationId xmlns:a16="http://schemas.microsoft.com/office/drawing/2014/main" id="{18F34CDA-DFC4-0E25-6352-BD7EB05BAF31}"/>
              </a:ext>
            </a:extLst>
          </p:cNvPr>
          <p:cNvSpPr>
            <a:spLocks noGrp="1"/>
          </p:cNvSpPr>
          <p:nvPr>
            <p:ph sz="half" idx="2"/>
          </p:nvPr>
        </p:nvSpPr>
        <p:spPr>
          <a:xfrm>
            <a:off x="6172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a:p>
        </p:txBody>
      </p:sp>
      <p:sp>
        <p:nvSpPr>
          <p:cNvPr id="5" name="Дата 4">
            <a:extLst>
              <a:ext uri="{FF2B5EF4-FFF2-40B4-BE49-F238E27FC236}">
                <a16:creationId xmlns:a16="http://schemas.microsoft.com/office/drawing/2014/main" id="{E0720FDA-AF68-E121-18E7-5E7F430070EC}"/>
              </a:ext>
            </a:extLst>
          </p:cNvPr>
          <p:cNvSpPr>
            <a:spLocks noGrp="1"/>
          </p:cNvSpPr>
          <p:nvPr>
            <p:ph type="dt" sz="half" idx="10"/>
          </p:nvPr>
        </p:nvSpPr>
        <p:spPr/>
        <p:txBody>
          <a:bodyPr/>
          <a:lstStyle/>
          <a:p>
            <a:fld id="{B7D0D042-23D7-4371-AD96-98A2107648EB}" type="datetimeFigureOut">
              <a:rPr lang="en-US" smtClean="0"/>
              <a:t>11/21/2023</a:t>
            </a:fld>
            <a:endParaRPr lang="en-US"/>
          </a:p>
        </p:txBody>
      </p:sp>
      <p:sp>
        <p:nvSpPr>
          <p:cNvPr id="6" name="Нижний колонтитул 5">
            <a:extLst>
              <a:ext uri="{FF2B5EF4-FFF2-40B4-BE49-F238E27FC236}">
                <a16:creationId xmlns:a16="http://schemas.microsoft.com/office/drawing/2014/main" id="{CA63E7F6-88B0-52C0-EFA9-5156CCEBE921}"/>
              </a:ext>
            </a:extLst>
          </p:cNvPr>
          <p:cNvSpPr>
            <a:spLocks noGrp="1"/>
          </p:cNvSpPr>
          <p:nvPr>
            <p:ph type="ftr" sz="quarter" idx="11"/>
          </p:nvPr>
        </p:nvSpPr>
        <p:spPr/>
        <p:txBody>
          <a:bodyPr/>
          <a:lstStyle/>
          <a:p>
            <a:endParaRPr lang="en-US"/>
          </a:p>
        </p:txBody>
      </p:sp>
      <p:sp>
        <p:nvSpPr>
          <p:cNvPr id="7" name="Номер слайда 6">
            <a:extLst>
              <a:ext uri="{FF2B5EF4-FFF2-40B4-BE49-F238E27FC236}">
                <a16:creationId xmlns:a16="http://schemas.microsoft.com/office/drawing/2014/main" id="{1DDAC651-AEAC-206D-9323-A15502DE13DC}"/>
              </a:ext>
            </a:extLst>
          </p:cNvPr>
          <p:cNvSpPr>
            <a:spLocks noGrp="1"/>
          </p:cNvSpPr>
          <p:nvPr>
            <p:ph type="sldNum" sz="quarter" idx="12"/>
          </p:nvPr>
        </p:nvSpPr>
        <p:spPr/>
        <p:txBody>
          <a:bodyPr/>
          <a:lstStyle/>
          <a:p>
            <a:fld id="{0CB23303-D5A4-4086-8A7E-108899F499D0}" type="slidenum">
              <a:rPr lang="en-US" smtClean="0"/>
              <a:t>‹#›</a:t>
            </a:fld>
            <a:endParaRPr lang="en-US"/>
          </a:p>
        </p:txBody>
      </p:sp>
    </p:spTree>
    <p:extLst>
      <p:ext uri="{BB962C8B-B14F-4D97-AF65-F5344CB8AC3E}">
        <p14:creationId xmlns:p14="http://schemas.microsoft.com/office/powerpoint/2010/main" val="42252072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D11C9D0-7524-94F0-E5AF-4007381D1D45}"/>
              </a:ext>
            </a:extLst>
          </p:cNvPr>
          <p:cNvSpPr>
            <a:spLocks noGrp="1"/>
          </p:cNvSpPr>
          <p:nvPr>
            <p:ph type="title"/>
          </p:nvPr>
        </p:nvSpPr>
        <p:spPr>
          <a:xfrm>
            <a:off x="839788" y="365125"/>
            <a:ext cx="10515600" cy="1325563"/>
          </a:xfrm>
        </p:spPr>
        <p:txBody>
          <a:bodyPr/>
          <a:lstStyle/>
          <a:p>
            <a:r>
              <a:rPr lang="ru-RU"/>
              <a:t>Образец заголовка</a:t>
            </a:r>
            <a:endParaRPr lang="en-US"/>
          </a:p>
        </p:txBody>
      </p:sp>
      <p:sp>
        <p:nvSpPr>
          <p:cNvPr id="3" name="Текст 2">
            <a:extLst>
              <a:ext uri="{FF2B5EF4-FFF2-40B4-BE49-F238E27FC236}">
                <a16:creationId xmlns:a16="http://schemas.microsoft.com/office/drawing/2014/main" id="{4091FFBB-44B5-6BEA-A25F-AFC5B57F7FB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Объект 3">
            <a:extLst>
              <a:ext uri="{FF2B5EF4-FFF2-40B4-BE49-F238E27FC236}">
                <a16:creationId xmlns:a16="http://schemas.microsoft.com/office/drawing/2014/main" id="{9BC8C5A7-EED2-C278-BC8B-1795E1332A5E}"/>
              </a:ext>
            </a:extLst>
          </p:cNvPr>
          <p:cNvSpPr>
            <a:spLocks noGrp="1"/>
          </p:cNvSpPr>
          <p:nvPr>
            <p:ph sz="half" idx="2"/>
          </p:nvPr>
        </p:nvSpPr>
        <p:spPr>
          <a:xfrm>
            <a:off x="839788" y="2505075"/>
            <a:ext cx="5157787"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a:p>
        </p:txBody>
      </p:sp>
      <p:sp>
        <p:nvSpPr>
          <p:cNvPr id="5" name="Текст 4">
            <a:extLst>
              <a:ext uri="{FF2B5EF4-FFF2-40B4-BE49-F238E27FC236}">
                <a16:creationId xmlns:a16="http://schemas.microsoft.com/office/drawing/2014/main" id="{8E645168-8FDF-C943-C4D5-90A1FF3587F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Объект 5">
            <a:extLst>
              <a:ext uri="{FF2B5EF4-FFF2-40B4-BE49-F238E27FC236}">
                <a16:creationId xmlns:a16="http://schemas.microsoft.com/office/drawing/2014/main" id="{613F24E0-662D-A82A-2491-E85C2BE74D87}"/>
              </a:ext>
            </a:extLst>
          </p:cNvPr>
          <p:cNvSpPr>
            <a:spLocks noGrp="1"/>
          </p:cNvSpPr>
          <p:nvPr>
            <p:ph sz="quarter" idx="4"/>
          </p:nvPr>
        </p:nvSpPr>
        <p:spPr>
          <a:xfrm>
            <a:off x="6172200" y="2505075"/>
            <a:ext cx="5183188"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a:p>
        </p:txBody>
      </p:sp>
      <p:sp>
        <p:nvSpPr>
          <p:cNvPr id="7" name="Дата 6">
            <a:extLst>
              <a:ext uri="{FF2B5EF4-FFF2-40B4-BE49-F238E27FC236}">
                <a16:creationId xmlns:a16="http://schemas.microsoft.com/office/drawing/2014/main" id="{0A8272B7-A0BC-4C45-E79E-34984A807360}"/>
              </a:ext>
            </a:extLst>
          </p:cNvPr>
          <p:cNvSpPr>
            <a:spLocks noGrp="1"/>
          </p:cNvSpPr>
          <p:nvPr>
            <p:ph type="dt" sz="half" idx="10"/>
          </p:nvPr>
        </p:nvSpPr>
        <p:spPr/>
        <p:txBody>
          <a:bodyPr/>
          <a:lstStyle/>
          <a:p>
            <a:fld id="{B7D0D042-23D7-4371-AD96-98A2107648EB}" type="datetimeFigureOut">
              <a:rPr lang="en-US" smtClean="0"/>
              <a:t>11/21/2023</a:t>
            </a:fld>
            <a:endParaRPr lang="en-US"/>
          </a:p>
        </p:txBody>
      </p:sp>
      <p:sp>
        <p:nvSpPr>
          <p:cNvPr id="8" name="Нижний колонтитул 7">
            <a:extLst>
              <a:ext uri="{FF2B5EF4-FFF2-40B4-BE49-F238E27FC236}">
                <a16:creationId xmlns:a16="http://schemas.microsoft.com/office/drawing/2014/main" id="{FACDED78-A40B-8A89-74DE-A73945A2E95F}"/>
              </a:ext>
            </a:extLst>
          </p:cNvPr>
          <p:cNvSpPr>
            <a:spLocks noGrp="1"/>
          </p:cNvSpPr>
          <p:nvPr>
            <p:ph type="ftr" sz="quarter" idx="11"/>
          </p:nvPr>
        </p:nvSpPr>
        <p:spPr/>
        <p:txBody>
          <a:bodyPr/>
          <a:lstStyle/>
          <a:p>
            <a:endParaRPr lang="en-US"/>
          </a:p>
        </p:txBody>
      </p:sp>
      <p:sp>
        <p:nvSpPr>
          <p:cNvPr id="9" name="Номер слайда 8">
            <a:extLst>
              <a:ext uri="{FF2B5EF4-FFF2-40B4-BE49-F238E27FC236}">
                <a16:creationId xmlns:a16="http://schemas.microsoft.com/office/drawing/2014/main" id="{F4434F95-C8D0-D48B-9C72-EF34783209D9}"/>
              </a:ext>
            </a:extLst>
          </p:cNvPr>
          <p:cNvSpPr>
            <a:spLocks noGrp="1"/>
          </p:cNvSpPr>
          <p:nvPr>
            <p:ph type="sldNum" sz="quarter" idx="12"/>
          </p:nvPr>
        </p:nvSpPr>
        <p:spPr/>
        <p:txBody>
          <a:bodyPr/>
          <a:lstStyle/>
          <a:p>
            <a:fld id="{0CB23303-D5A4-4086-8A7E-108899F499D0}" type="slidenum">
              <a:rPr lang="en-US" smtClean="0"/>
              <a:t>‹#›</a:t>
            </a:fld>
            <a:endParaRPr lang="en-US"/>
          </a:p>
        </p:txBody>
      </p:sp>
    </p:spTree>
    <p:extLst>
      <p:ext uri="{BB962C8B-B14F-4D97-AF65-F5344CB8AC3E}">
        <p14:creationId xmlns:p14="http://schemas.microsoft.com/office/powerpoint/2010/main" val="32148200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DDC1445-FC48-0B2D-5FAF-9967C60A355B}"/>
              </a:ext>
            </a:extLst>
          </p:cNvPr>
          <p:cNvSpPr>
            <a:spLocks noGrp="1"/>
          </p:cNvSpPr>
          <p:nvPr>
            <p:ph type="title"/>
          </p:nvPr>
        </p:nvSpPr>
        <p:spPr/>
        <p:txBody>
          <a:bodyPr/>
          <a:lstStyle/>
          <a:p>
            <a:r>
              <a:rPr lang="ru-RU"/>
              <a:t>Образец заголовка</a:t>
            </a:r>
            <a:endParaRPr lang="en-US"/>
          </a:p>
        </p:txBody>
      </p:sp>
      <p:sp>
        <p:nvSpPr>
          <p:cNvPr id="3" name="Дата 2">
            <a:extLst>
              <a:ext uri="{FF2B5EF4-FFF2-40B4-BE49-F238E27FC236}">
                <a16:creationId xmlns:a16="http://schemas.microsoft.com/office/drawing/2014/main" id="{D0B9496B-7754-B417-50B0-CE6993BF61E5}"/>
              </a:ext>
            </a:extLst>
          </p:cNvPr>
          <p:cNvSpPr>
            <a:spLocks noGrp="1"/>
          </p:cNvSpPr>
          <p:nvPr>
            <p:ph type="dt" sz="half" idx="10"/>
          </p:nvPr>
        </p:nvSpPr>
        <p:spPr/>
        <p:txBody>
          <a:bodyPr/>
          <a:lstStyle/>
          <a:p>
            <a:fld id="{B7D0D042-23D7-4371-AD96-98A2107648EB}" type="datetimeFigureOut">
              <a:rPr lang="en-US" smtClean="0"/>
              <a:t>11/21/2023</a:t>
            </a:fld>
            <a:endParaRPr lang="en-US"/>
          </a:p>
        </p:txBody>
      </p:sp>
      <p:sp>
        <p:nvSpPr>
          <p:cNvPr id="4" name="Нижний колонтитул 3">
            <a:extLst>
              <a:ext uri="{FF2B5EF4-FFF2-40B4-BE49-F238E27FC236}">
                <a16:creationId xmlns:a16="http://schemas.microsoft.com/office/drawing/2014/main" id="{649D4DF6-9733-16E3-731A-EAE196431152}"/>
              </a:ext>
            </a:extLst>
          </p:cNvPr>
          <p:cNvSpPr>
            <a:spLocks noGrp="1"/>
          </p:cNvSpPr>
          <p:nvPr>
            <p:ph type="ftr" sz="quarter" idx="11"/>
          </p:nvPr>
        </p:nvSpPr>
        <p:spPr/>
        <p:txBody>
          <a:bodyPr/>
          <a:lstStyle/>
          <a:p>
            <a:endParaRPr lang="en-US"/>
          </a:p>
        </p:txBody>
      </p:sp>
      <p:sp>
        <p:nvSpPr>
          <p:cNvPr id="5" name="Номер слайда 4">
            <a:extLst>
              <a:ext uri="{FF2B5EF4-FFF2-40B4-BE49-F238E27FC236}">
                <a16:creationId xmlns:a16="http://schemas.microsoft.com/office/drawing/2014/main" id="{A293BC9D-20F7-E3FA-89B8-36FDE79E7090}"/>
              </a:ext>
            </a:extLst>
          </p:cNvPr>
          <p:cNvSpPr>
            <a:spLocks noGrp="1"/>
          </p:cNvSpPr>
          <p:nvPr>
            <p:ph type="sldNum" sz="quarter" idx="12"/>
          </p:nvPr>
        </p:nvSpPr>
        <p:spPr/>
        <p:txBody>
          <a:bodyPr/>
          <a:lstStyle/>
          <a:p>
            <a:fld id="{0CB23303-D5A4-4086-8A7E-108899F499D0}" type="slidenum">
              <a:rPr lang="en-US" smtClean="0"/>
              <a:t>‹#›</a:t>
            </a:fld>
            <a:endParaRPr lang="en-US"/>
          </a:p>
        </p:txBody>
      </p:sp>
    </p:spTree>
    <p:extLst>
      <p:ext uri="{BB962C8B-B14F-4D97-AF65-F5344CB8AC3E}">
        <p14:creationId xmlns:p14="http://schemas.microsoft.com/office/powerpoint/2010/main" val="33663072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a:extLst>
              <a:ext uri="{FF2B5EF4-FFF2-40B4-BE49-F238E27FC236}">
                <a16:creationId xmlns:a16="http://schemas.microsoft.com/office/drawing/2014/main" id="{DD618716-8C87-EF6D-1455-3F48C9E0AB27}"/>
              </a:ext>
            </a:extLst>
          </p:cNvPr>
          <p:cNvSpPr>
            <a:spLocks noGrp="1"/>
          </p:cNvSpPr>
          <p:nvPr>
            <p:ph type="dt" sz="half" idx="10"/>
          </p:nvPr>
        </p:nvSpPr>
        <p:spPr/>
        <p:txBody>
          <a:bodyPr/>
          <a:lstStyle/>
          <a:p>
            <a:fld id="{B7D0D042-23D7-4371-AD96-98A2107648EB}" type="datetimeFigureOut">
              <a:rPr lang="en-US" smtClean="0"/>
              <a:t>11/21/2023</a:t>
            </a:fld>
            <a:endParaRPr lang="en-US"/>
          </a:p>
        </p:txBody>
      </p:sp>
      <p:sp>
        <p:nvSpPr>
          <p:cNvPr id="3" name="Нижний колонтитул 2">
            <a:extLst>
              <a:ext uri="{FF2B5EF4-FFF2-40B4-BE49-F238E27FC236}">
                <a16:creationId xmlns:a16="http://schemas.microsoft.com/office/drawing/2014/main" id="{78028E40-A47E-20C9-5A9F-70DB6677605D}"/>
              </a:ext>
            </a:extLst>
          </p:cNvPr>
          <p:cNvSpPr>
            <a:spLocks noGrp="1"/>
          </p:cNvSpPr>
          <p:nvPr>
            <p:ph type="ftr" sz="quarter" idx="11"/>
          </p:nvPr>
        </p:nvSpPr>
        <p:spPr/>
        <p:txBody>
          <a:bodyPr/>
          <a:lstStyle/>
          <a:p>
            <a:endParaRPr lang="en-US"/>
          </a:p>
        </p:txBody>
      </p:sp>
      <p:sp>
        <p:nvSpPr>
          <p:cNvPr id="4" name="Номер слайда 3">
            <a:extLst>
              <a:ext uri="{FF2B5EF4-FFF2-40B4-BE49-F238E27FC236}">
                <a16:creationId xmlns:a16="http://schemas.microsoft.com/office/drawing/2014/main" id="{A1DB3B0F-D737-C37F-2EDA-53D9FD03B579}"/>
              </a:ext>
            </a:extLst>
          </p:cNvPr>
          <p:cNvSpPr>
            <a:spLocks noGrp="1"/>
          </p:cNvSpPr>
          <p:nvPr>
            <p:ph type="sldNum" sz="quarter" idx="12"/>
          </p:nvPr>
        </p:nvSpPr>
        <p:spPr/>
        <p:txBody>
          <a:bodyPr/>
          <a:lstStyle/>
          <a:p>
            <a:fld id="{0CB23303-D5A4-4086-8A7E-108899F499D0}" type="slidenum">
              <a:rPr lang="en-US" smtClean="0"/>
              <a:t>‹#›</a:t>
            </a:fld>
            <a:endParaRPr lang="en-US"/>
          </a:p>
        </p:txBody>
      </p:sp>
    </p:spTree>
    <p:extLst>
      <p:ext uri="{BB962C8B-B14F-4D97-AF65-F5344CB8AC3E}">
        <p14:creationId xmlns:p14="http://schemas.microsoft.com/office/powerpoint/2010/main" val="30992674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081A49C-E17A-C4C1-721F-E1F9DEDBE60A}"/>
              </a:ext>
            </a:extLst>
          </p:cNvPr>
          <p:cNvSpPr>
            <a:spLocks noGrp="1"/>
          </p:cNvSpPr>
          <p:nvPr>
            <p:ph type="title"/>
          </p:nvPr>
        </p:nvSpPr>
        <p:spPr>
          <a:xfrm>
            <a:off x="839788" y="457200"/>
            <a:ext cx="3932237" cy="1600200"/>
          </a:xfrm>
        </p:spPr>
        <p:txBody>
          <a:bodyPr anchor="b"/>
          <a:lstStyle>
            <a:lvl1pPr>
              <a:defRPr sz="3200"/>
            </a:lvl1pPr>
          </a:lstStyle>
          <a:p>
            <a:r>
              <a:rPr lang="ru-RU"/>
              <a:t>Образец заголовка</a:t>
            </a:r>
            <a:endParaRPr lang="en-US"/>
          </a:p>
        </p:txBody>
      </p:sp>
      <p:sp>
        <p:nvSpPr>
          <p:cNvPr id="3" name="Объект 2">
            <a:extLst>
              <a:ext uri="{FF2B5EF4-FFF2-40B4-BE49-F238E27FC236}">
                <a16:creationId xmlns:a16="http://schemas.microsoft.com/office/drawing/2014/main" id="{61A0FECD-807E-F20D-2D8A-A33519444AB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a:p>
        </p:txBody>
      </p:sp>
      <p:sp>
        <p:nvSpPr>
          <p:cNvPr id="4" name="Текст 3">
            <a:extLst>
              <a:ext uri="{FF2B5EF4-FFF2-40B4-BE49-F238E27FC236}">
                <a16:creationId xmlns:a16="http://schemas.microsoft.com/office/drawing/2014/main" id="{4C8F00F6-439F-8647-E4E7-9D80D8669EF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a:extLst>
              <a:ext uri="{FF2B5EF4-FFF2-40B4-BE49-F238E27FC236}">
                <a16:creationId xmlns:a16="http://schemas.microsoft.com/office/drawing/2014/main" id="{32804F68-CE59-BB2A-52F4-87B5D44F1212}"/>
              </a:ext>
            </a:extLst>
          </p:cNvPr>
          <p:cNvSpPr>
            <a:spLocks noGrp="1"/>
          </p:cNvSpPr>
          <p:nvPr>
            <p:ph type="dt" sz="half" idx="10"/>
          </p:nvPr>
        </p:nvSpPr>
        <p:spPr/>
        <p:txBody>
          <a:bodyPr/>
          <a:lstStyle/>
          <a:p>
            <a:fld id="{B7D0D042-23D7-4371-AD96-98A2107648EB}" type="datetimeFigureOut">
              <a:rPr lang="en-US" smtClean="0"/>
              <a:t>11/21/2023</a:t>
            </a:fld>
            <a:endParaRPr lang="en-US"/>
          </a:p>
        </p:txBody>
      </p:sp>
      <p:sp>
        <p:nvSpPr>
          <p:cNvPr id="6" name="Нижний колонтитул 5">
            <a:extLst>
              <a:ext uri="{FF2B5EF4-FFF2-40B4-BE49-F238E27FC236}">
                <a16:creationId xmlns:a16="http://schemas.microsoft.com/office/drawing/2014/main" id="{4D99AE81-CD9E-10F7-1B03-28D20BD77AA7}"/>
              </a:ext>
            </a:extLst>
          </p:cNvPr>
          <p:cNvSpPr>
            <a:spLocks noGrp="1"/>
          </p:cNvSpPr>
          <p:nvPr>
            <p:ph type="ftr" sz="quarter" idx="11"/>
          </p:nvPr>
        </p:nvSpPr>
        <p:spPr/>
        <p:txBody>
          <a:bodyPr/>
          <a:lstStyle/>
          <a:p>
            <a:endParaRPr lang="en-US"/>
          </a:p>
        </p:txBody>
      </p:sp>
      <p:sp>
        <p:nvSpPr>
          <p:cNvPr id="7" name="Номер слайда 6">
            <a:extLst>
              <a:ext uri="{FF2B5EF4-FFF2-40B4-BE49-F238E27FC236}">
                <a16:creationId xmlns:a16="http://schemas.microsoft.com/office/drawing/2014/main" id="{E89E9AF9-12D6-7874-F7E7-8F39A7171AAF}"/>
              </a:ext>
            </a:extLst>
          </p:cNvPr>
          <p:cNvSpPr>
            <a:spLocks noGrp="1"/>
          </p:cNvSpPr>
          <p:nvPr>
            <p:ph type="sldNum" sz="quarter" idx="12"/>
          </p:nvPr>
        </p:nvSpPr>
        <p:spPr/>
        <p:txBody>
          <a:bodyPr/>
          <a:lstStyle/>
          <a:p>
            <a:fld id="{0CB23303-D5A4-4086-8A7E-108899F499D0}" type="slidenum">
              <a:rPr lang="en-US" smtClean="0"/>
              <a:t>‹#›</a:t>
            </a:fld>
            <a:endParaRPr lang="en-US"/>
          </a:p>
        </p:txBody>
      </p:sp>
    </p:spTree>
    <p:extLst>
      <p:ext uri="{BB962C8B-B14F-4D97-AF65-F5344CB8AC3E}">
        <p14:creationId xmlns:p14="http://schemas.microsoft.com/office/powerpoint/2010/main" val="9687988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83317D9-DDD5-D93D-A633-8B48B8DBBDF9}"/>
              </a:ext>
            </a:extLst>
          </p:cNvPr>
          <p:cNvSpPr>
            <a:spLocks noGrp="1"/>
          </p:cNvSpPr>
          <p:nvPr>
            <p:ph type="title"/>
          </p:nvPr>
        </p:nvSpPr>
        <p:spPr>
          <a:xfrm>
            <a:off x="839788" y="457200"/>
            <a:ext cx="3932237" cy="1600200"/>
          </a:xfrm>
        </p:spPr>
        <p:txBody>
          <a:bodyPr anchor="b"/>
          <a:lstStyle>
            <a:lvl1pPr>
              <a:defRPr sz="3200"/>
            </a:lvl1pPr>
          </a:lstStyle>
          <a:p>
            <a:r>
              <a:rPr lang="ru-RU"/>
              <a:t>Образец заголовка</a:t>
            </a:r>
            <a:endParaRPr lang="en-US"/>
          </a:p>
        </p:txBody>
      </p:sp>
      <p:sp>
        <p:nvSpPr>
          <p:cNvPr id="3" name="Рисунок 2">
            <a:extLst>
              <a:ext uri="{FF2B5EF4-FFF2-40B4-BE49-F238E27FC236}">
                <a16:creationId xmlns:a16="http://schemas.microsoft.com/office/drawing/2014/main" id="{496A05B8-C799-72BA-061D-75126F40F8E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Текст 3">
            <a:extLst>
              <a:ext uri="{FF2B5EF4-FFF2-40B4-BE49-F238E27FC236}">
                <a16:creationId xmlns:a16="http://schemas.microsoft.com/office/drawing/2014/main" id="{01E0D092-75AA-773A-1CF2-B4152006817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a:extLst>
              <a:ext uri="{FF2B5EF4-FFF2-40B4-BE49-F238E27FC236}">
                <a16:creationId xmlns:a16="http://schemas.microsoft.com/office/drawing/2014/main" id="{F6B29CEF-A898-8A96-F418-7FB4608B4EDA}"/>
              </a:ext>
            </a:extLst>
          </p:cNvPr>
          <p:cNvSpPr>
            <a:spLocks noGrp="1"/>
          </p:cNvSpPr>
          <p:nvPr>
            <p:ph type="dt" sz="half" idx="10"/>
          </p:nvPr>
        </p:nvSpPr>
        <p:spPr/>
        <p:txBody>
          <a:bodyPr/>
          <a:lstStyle/>
          <a:p>
            <a:fld id="{B7D0D042-23D7-4371-AD96-98A2107648EB}" type="datetimeFigureOut">
              <a:rPr lang="en-US" smtClean="0"/>
              <a:t>11/21/2023</a:t>
            </a:fld>
            <a:endParaRPr lang="en-US"/>
          </a:p>
        </p:txBody>
      </p:sp>
      <p:sp>
        <p:nvSpPr>
          <p:cNvPr id="6" name="Нижний колонтитул 5">
            <a:extLst>
              <a:ext uri="{FF2B5EF4-FFF2-40B4-BE49-F238E27FC236}">
                <a16:creationId xmlns:a16="http://schemas.microsoft.com/office/drawing/2014/main" id="{5AC4FE17-BA22-CD4A-8256-D4795EB8021A}"/>
              </a:ext>
            </a:extLst>
          </p:cNvPr>
          <p:cNvSpPr>
            <a:spLocks noGrp="1"/>
          </p:cNvSpPr>
          <p:nvPr>
            <p:ph type="ftr" sz="quarter" idx="11"/>
          </p:nvPr>
        </p:nvSpPr>
        <p:spPr/>
        <p:txBody>
          <a:bodyPr/>
          <a:lstStyle/>
          <a:p>
            <a:endParaRPr lang="en-US"/>
          </a:p>
        </p:txBody>
      </p:sp>
      <p:sp>
        <p:nvSpPr>
          <p:cNvPr id="7" name="Номер слайда 6">
            <a:extLst>
              <a:ext uri="{FF2B5EF4-FFF2-40B4-BE49-F238E27FC236}">
                <a16:creationId xmlns:a16="http://schemas.microsoft.com/office/drawing/2014/main" id="{A55F5FF6-CACE-9615-8C80-53BF8C1E3139}"/>
              </a:ext>
            </a:extLst>
          </p:cNvPr>
          <p:cNvSpPr>
            <a:spLocks noGrp="1"/>
          </p:cNvSpPr>
          <p:nvPr>
            <p:ph type="sldNum" sz="quarter" idx="12"/>
          </p:nvPr>
        </p:nvSpPr>
        <p:spPr/>
        <p:txBody>
          <a:bodyPr/>
          <a:lstStyle/>
          <a:p>
            <a:fld id="{0CB23303-D5A4-4086-8A7E-108899F499D0}" type="slidenum">
              <a:rPr lang="en-US" smtClean="0"/>
              <a:t>‹#›</a:t>
            </a:fld>
            <a:endParaRPr lang="en-US"/>
          </a:p>
        </p:txBody>
      </p:sp>
    </p:spTree>
    <p:extLst>
      <p:ext uri="{BB962C8B-B14F-4D97-AF65-F5344CB8AC3E}">
        <p14:creationId xmlns:p14="http://schemas.microsoft.com/office/powerpoint/2010/main" val="597390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66A04B7-5B6A-A344-2F68-5E8226581F5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a:t>Образец заголовка</a:t>
            </a:r>
            <a:endParaRPr lang="en-US"/>
          </a:p>
        </p:txBody>
      </p:sp>
      <p:sp>
        <p:nvSpPr>
          <p:cNvPr id="3" name="Текст 2">
            <a:extLst>
              <a:ext uri="{FF2B5EF4-FFF2-40B4-BE49-F238E27FC236}">
                <a16:creationId xmlns:a16="http://schemas.microsoft.com/office/drawing/2014/main" id="{4C590D12-19D6-2AB0-9D1F-668489359D5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a:p>
        </p:txBody>
      </p:sp>
      <p:sp>
        <p:nvSpPr>
          <p:cNvPr id="4" name="Дата 3">
            <a:extLst>
              <a:ext uri="{FF2B5EF4-FFF2-40B4-BE49-F238E27FC236}">
                <a16:creationId xmlns:a16="http://schemas.microsoft.com/office/drawing/2014/main" id="{57295C25-A031-030D-2BAE-7716AFF2B72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7D0D042-23D7-4371-AD96-98A2107648EB}" type="datetimeFigureOut">
              <a:rPr lang="en-US" smtClean="0"/>
              <a:t>11/21/2023</a:t>
            </a:fld>
            <a:endParaRPr lang="en-US"/>
          </a:p>
        </p:txBody>
      </p:sp>
      <p:sp>
        <p:nvSpPr>
          <p:cNvPr id="5" name="Нижний колонтитул 4">
            <a:extLst>
              <a:ext uri="{FF2B5EF4-FFF2-40B4-BE49-F238E27FC236}">
                <a16:creationId xmlns:a16="http://schemas.microsoft.com/office/drawing/2014/main" id="{B2571E77-2151-FC9E-F4EE-04C3ADACB18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Номер слайда 5">
            <a:extLst>
              <a:ext uri="{FF2B5EF4-FFF2-40B4-BE49-F238E27FC236}">
                <a16:creationId xmlns:a16="http://schemas.microsoft.com/office/drawing/2014/main" id="{1F37ACCC-B43B-B769-6DEF-3DE02F76EC5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B23303-D5A4-4086-8A7E-108899F499D0}" type="slidenum">
              <a:rPr lang="en-US" smtClean="0"/>
              <a:t>‹#›</a:t>
            </a:fld>
            <a:endParaRPr lang="en-US"/>
          </a:p>
        </p:txBody>
      </p:sp>
    </p:spTree>
    <p:extLst>
      <p:ext uri="{BB962C8B-B14F-4D97-AF65-F5344CB8AC3E}">
        <p14:creationId xmlns:p14="http://schemas.microsoft.com/office/powerpoint/2010/main" val="29537632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7" Type="http://schemas.microsoft.com/office/2007/relationships/hdphoto" Target="../media/hdphoto3.wdp"/><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png"/><Relationship Id="rId5" Type="http://schemas.microsoft.com/office/2007/relationships/hdphoto" Target="../media/hdphoto2.wdp"/><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22.png"/><Relationship Id="rId3" Type="http://schemas.microsoft.com/office/2007/relationships/hdphoto" Target="../media/hdphoto1.wdp"/><Relationship Id="rId7" Type="http://schemas.openxmlformats.org/officeDocument/2006/relationships/image" Target="../media/image21.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3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7.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39.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18.xml.rels><?xml version="1.0" encoding="UTF-8" standalone="yes"?>
<Relationships xmlns="http://schemas.openxmlformats.org/package/2006/relationships"><Relationship Id="rId8" Type="http://schemas.openxmlformats.org/officeDocument/2006/relationships/image" Target="../media/image44.png"/><Relationship Id="rId3" Type="http://schemas.microsoft.com/office/2007/relationships/hdphoto" Target="../media/hdphoto1.wdp"/><Relationship Id="rId7" Type="http://schemas.openxmlformats.org/officeDocument/2006/relationships/image" Target="../media/image43.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 Id="rId9" Type="http://schemas.openxmlformats.org/officeDocument/2006/relationships/image" Target="../media/image45.png"/></Relationships>
</file>

<file path=ppt/slides/_rels/slide19.xml.rels><?xml version="1.0" encoding="UTF-8" standalone="yes"?>
<Relationships xmlns="http://schemas.openxmlformats.org/package/2006/relationships"><Relationship Id="rId8" Type="http://schemas.openxmlformats.org/officeDocument/2006/relationships/image" Target="../media/image44.png"/><Relationship Id="rId3" Type="http://schemas.microsoft.com/office/2007/relationships/hdphoto" Target="../media/hdphoto1.wdp"/><Relationship Id="rId7" Type="http://schemas.openxmlformats.org/officeDocument/2006/relationships/image" Target="../media/image43.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 Id="rId9" Type="http://schemas.openxmlformats.org/officeDocument/2006/relationships/image" Target="../media/image45.png"/></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jpe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2">
            <a:extLst>
              <a:ext uri="{FF2B5EF4-FFF2-40B4-BE49-F238E27FC236}">
                <a16:creationId xmlns:a16="http://schemas.microsoft.com/office/drawing/2014/main" id="{6F20D582-9396-454D-8E7C-B47D7A2D3369}"/>
              </a:ext>
            </a:extLst>
          </p:cNvPr>
          <p:cNvPicPr>
            <a:picLocks noChangeAspect="1" noChangeArrowheads="1"/>
          </p:cNvPicPr>
          <p:nvPr/>
        </p:nvPicPr>
        <p:blipFill>
          <a:blip r:embed="rId2">
            <a:lum bright="70000" contrast="-70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0" y="0"/>
            <a:ext cx="12192000" cy="6857999"/>
          </a:xfrm>
          <a:prstGeom prst="rect">
            <a:avLst/>
          </a:prstGeom>
          <a:noFill/>
          <a:extLst>
            <a:ext uri="{909E8E84-426E-40DD-AFC4-6F175D3DCCD1}">
              <a14:hiddenFill xmlns:a14="http://schemas.microsoft.com/office/drawing/2010/main">
                <a:solidFill>
                  <a:srgbClr val="FFFFFF"/>
                </a:solidFill>
              </a14:hiddenFill>
            </a:ext>
          </a:extLst>
        </p:spPr>
      </p:pic>
      <p:sp>
        <p:nvSpPr>
          <p:cNvPr id="5" name="Заголовок 1">
            <a:extLst>
              <a:ext uri="{FF2B5EF4-FFF2-40B4-BE49-F238E27FC236}">
                <a16:creationId xmlns:a16="http://schemas.microsoft.com/office/drawing/2014/main" id="{27175052-287D-4C3C-9ACD-1DF63C6AD344}"/>
              </a:ext>
            </a:extLst>
          </p:cNvPr>
          <p:cNvSpPr txBox="1">
            <a:spLocks/>
          </p:cNvSpPr>
          <p:nvPr/>
        </p:nvSpPr>
        <p:spPr>
          <a:xfrm>
            <a:off x="868689" y="1825849"/>
            <a:ext cx="10637519" cy="23876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ru-RU" sz="3200" b="1" dirty="0">
                <a:solidFill>
                  <a:srgbClr val="0070C0"/>
                </a:solidFill>
                <a:latin typeface="Georgia" panose="02040502050405020303" pitchFamily="18" charset="0"/>
              </a:rPr>
              <a:t>Исследовательский проект</a:t>
            </a:r>
            <a:endParaRPr lang="ru-RU" sz="3200" dirty="0">
              <a:solidFill>
                <a:srgbClr val="0070C0"/>
              </a:solidFill>
              <a:latin typeface="Georgia" panose="02040502050405020303" pitchFamily="18" charset="0"/>
            </a:endParaRPr>
          </a:p>
          <a:p>
            <a:pPr algn="ctr"/>
            <a:r>
              <a:rPr lang="ru-RU" sz="2800" b="1" dirty="0">
                <a:latin typeface="Georgia" panose="02040502050405020303" pitchFamily="18" charset="0"/>
              </a:rPr>
              <a:t>«Эксперименты с алгоритмами</a:t>
            </a:r>
            <a:r>
              <a:rPr lang="en-US" sz="2800" b="1" dirty="0">
                <a:latin typeface="Georgia" panose="02040502050405020303" pitchFamily="18" charset="0"/>
              </a:rPr>
              <a:t> </a:t>
            </a:r>
            <a:r>
              <a:rPr lang="ru-RU" sz="2800" b="1" dirty="0">
                <a:latin typeface="Georgia" panose="02040502050405020303" pitchFamily="18" charset="0"/>
              </a:rPr>
              <a:t>регуляризации, нормализации, максимального подобия </a:t>
            </a:r>
            <a:endParaRPr lang="en-US" sz="2800" b="1" dirty="0">
              <a:latin typeface="Georgia" panose="02040502050405020303" pitchFamily="18" charset="0"/>
            </a:endParaRPr>
          </a:p>
          <a:p>
            <a:pPr algn="ctr"/>
            <a:r>
              <a:rPr lang="ru-RU" sz="2800" b="1" dirty="0">
                <a:latin typeface="Georgia" panose="02040502050405020303" pitchFamily="18" charset="0"/>
              </a:rPr>
              <a:t>нейронных сетей»</a:t>
            </a:r>
            <a:endParaRPr lang="ru-RU" sz="2800" dirty="0">
              <a:latin typeface="Georgia" panose="02040502050405020303" pitchFamily="18" charset="0"/>
            </a:endParaRPr>
          </a:p>
        </p:txBody>
      </p:sp>
      <p:pic>
        <p:nvPicPr>
          <p:cNvPr id="6" name="Рисунок 5">
            <a:extLst>
              <a:ext uri="{FF2B5EF4-FFF2-40B4-BE49-F238E27FC236}">
                <a16:creationId xmlns:a16="http://schemas.microsoft.com/office/drawing/2014/main" id="{3A81628A-36F8-472D-8CC3-C26F0C156994}"/>
              </a:ext>
            </a:extLst>
          </p:cNvPr>
          <p:cNvPicPr>
            <a:picLocks noChangeAspect="1"/>
          </p:cNvPicPr>
          <p:nvPr/>
        </p:nvPicPr>
        <p:blipFill>
          <a:blip r:embed="rId4">
            <a:clrChange>
              <a:clrFrom>
                <a:srgbClr val="FFFFFF"/>
              </a:clrFrom>
              <a:clrTo>
                <a:srgbClr val="FFFFFF">
                  <a:alpha val="0"/>
                </a:srgbClr>
              </a:clrTo>
            </a:clrChange>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10449299" y="100013"/>
            <a:ext cx="1633382" cy="1422312"/>
          </a:xfrm>
          <a:prstGeom prst="rect">
            <a:avLst/>
          </a:prstGeom>
        </p:spPr>
      </p:pic>
      <p:sp>
        <p:nvSpPr>
          <p:cNvPr id="7" name="Прямоугольник 6">
            <a:extLst>
              <a:ext uri="{FF2B5EF4-FFF2-40B4-BE49-F238E27FC236}">
                <a16:creationId xmlns:a16="http://schemas.microsoft.com/office/drawing/2014/main" id="{316D1A1A-5D0F-4A8F-907E-D237455D1B75}"/>
              </a:ext>
            </a:extLst>
          </p:cNvPr>
          <p:cNvSpPr/>
          <p:nvPr/>
        </p:nvSpPr>
        <p:spPr>
          <a:xfrm>
            <a:off x="1451557" y="224164"/>
            <a:ext cx="9012988" cy="1569660"/>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a:spAutoFit/>
          </a:bodyPr>
          <a:lstStyle/>
          <a:p>
            <a:pPr algn="ctr">
              <a:spcAft>
                <a:spcPts val="0"/>
              </a:spcAft>
            </a:pPr>
            <a:r>
              <a:rPr lang="ru-RU" sz="2400" b="1" dirty="0">
                <a:solidFill>
                  <a:srgbClr val="C00000"/>
                </a:solidFill>
                <a:latin typeface="Georgia" panose="02040502050405020303" pitchFamily="18" charset="0"/>
                <a:ea typeface="Calibri" panose="020F0502020204030204" pitchFamily="34" charset="0"/>
                <a:cs typeface="Times New Roman" panose="02020603050405020304" pitchFamily="18" charset="0"/>
              </a:rPr>
              <a:t>Региональный форум талантливой молодежи</a:t>
            </a:r>
            <a:endParaRPr lang="ru-RU" sz="2400" dirty="0">
              <a:solidFill>
                <a:srgbClr val="C00000"/>
              </a:solidFill>
              <a:latin typeface="Georgia" panose="02040502050405020303" pitchFamily="18" charset="0"/>
              <a:ea typeface="Calibri" panose="020F0502020204030204" pitchFamily="34" charset="0"/>
              <a:cs typeface="Times New Roman" panose="02020603050405020304" pitchFamily="18" charset="0"/>
            </a:endParaRPr>
          </a:p>
          <a:p>
            <a:pPr algn="ctr">
              <a:spcAft>
                <a:spcPts val="0"/>
              </a:spcAft>
              <a:tabLst>
                <a:tab pos="959485" algn="l"/>
              </a:tabLst>
            </a:pPr>
            <a:r>
              <a:rPr lang="ru-RU" sz="2400" b="1" dirty="0">
                <a:solidFill>
                  <a:srgbClr val="C00000"/>
                </a:solidFill>
                <a:latin typeface="Georgia" panose="02040502050405020303" pitchFamily="18" charset="0"/>
                <a:ea typeface="Calibri" panose="020F0502020204030204" pitchFamily="34" charset="0"/>
                <a:cs typeface="Times New Roman" panose="02020603050405020304" pitchFamily="18" charset="0"/>
              </a:rPr>
              <a:t> «Шаг в будущее, Сибирь!» -2023</a:t>
            </a:r>
            <a:endParaRPr lang="ru-RU" sz="2400" dirty="0">
              <a:solidFill>
                <a:srgbClr val="C00000"/>
              </a:solidFill>
              <a:latin typeface="Georgia" panose="02040502050405020303" pitchFamily="18" charset="0"/>
              <a:ea typeface="Calibri" panose="020F0502020204030204" pitchFamily="34" charset="0"/>
              <a:cs typeface="Times New Roman" panose="02020603050405020304" pitchFamily="18" charset="0"/>
            </a:endParaRPr>
          </a:p>
          <a:p>
            <a:pPr algn="ctr">
              <a:spcAft>
                <a:spcPts val="0"/>
              </a:spcAft>
              <a:tabLst>
                <a:tab pos="959485" algn="l"/>
              </a:tabLst>
            </a:pPr>
            <a:r>
              <a:rPr lang="ru-RU" sz="2400" b="1" dirty="0">
                <a:solidFill>
                  <a:srgbClr val="002060"/>
                </a:solidFill>
                <a:latin typeface="Georgia" panose="02040502050405020303" pitchFamily="18" charset="0"/>
                <a:ea typeface="Calibri" panose="020F0502020204030204" pitchFamily="34" charset="0"/>
                <a:cs typeface="Times New Roman" panose="02020603050405020304" pitchFamily="18" charset="0"/>
              </a:rPr>
              <a:t>«Программа “Шаг в будущее” – технологическому суверенитету и лидерству России»</a:t>
            </a:r>
            <a:endParaRPr lang="ru-RU" sz="2400" dirty="0">
              <a:solidFill>
                <a:srgbClr val="002060"/>
              </a:solidFill>
              <a:latin typeface="Georgia" panose="02040502050405020303" pitchFamily="18" charset="0"/>
              <a:ea typeface="Calibri" panose="020F0502020204030204" pitchFamily="34" charset="0"/>
              <a:cs typeface="Times New Roman" panose="02020603050405020304" pitchFamily="18" charset="0"/>
            </a:endParaRPr>
          </a:p>
        </p:txBody>
      </p:sp>
      <p:pic>
        <p:nvPicPr>
          <p:cNvPr id="8" name="Рисунок 7">
            <a:extLst>
              <a:ext uri="{FF2B5EF4-FFF2-40B4-BE49-F238E27FC236}">
                <a16:creationId xmlns:a16="http://schemas.microsoft.com/office/drawing/2014/main" id="{E2498742-FA74-47B1-AAED-13B02D75338E}"/>
              </a:ext>
            </a:extLst>
          </p:cNvPr>
          <p:cNvPicPr>
            <a:picLocks noChangeAspect="1"/>
          </p:cNvPicPr>
          <p:nvPr/>
        </p:nvPicPr>
        <p:blipFill>
          <a:blip r:embed="rId6">
            <a:extLst>
              <a:ext uri="{BEBA8EAE-BF5A-486C-A8C5-ECC9F3942E4B}">
                <a14:imgProps xmlns:a14="http://schemas.microsoft.com/office/drawing/2010/main">
                  <a14:imgLayer r:embed="rId7">
                    <a14:imgEffect>
                      <a14:sharpenSoften amount="50000"/>
                    </a14:imgEffect>
                    <a14:imgEffect>
                      <a14:saturation sat="0"/>
                    </a14:imgEffect>
                  </a14:imgLayer>
                </a14:imgProps>
              </a:ext>
            </a:extLst>
          </a:blip>
          <a:stretch>
            <a:fillRect/>
          </a:stretch>
        </p:blipFill>
        <p:spPr>
          <a:xfrm>
            <a:off x="285822" y="279058"/>
            <a:ext cx="1165735" cy="1422313"/>
          </a:xfrm>
          <a:prstGeom prst="rect">
            <a:avLst/>
          </a:prstGeom>
        </p:spPr>
      </p:pic>
      <p:sp>
        <p:nvSpPr>
          <p:cNvPr id="9" name="Подзаголовок 2">
            <a:extLst>
              <a:ext uri="{FF2B5EF4-FFF2-40B4-BE49-F238E27FC236}">
                <a16:creationId xmlns:a16="http://schemas.microsoft.com/office/drawing/2014/main" id="{BA21A41C-0D2B-4159-BC20-317FB2948EC6}"/>
              </a:ext>
            </a:extLst>
          </p:cNvPr>
          <p:cNvSpPr txBox="1">
            <a:spLocks/>
          </p:cNvSpPr>
          <p:nvPr/>
        </p:nvSpPr>
        <p:spPr>
          <a:xfrm>
            <a:off x="6390357" y="3910782"/>
            <a:ext cx="5341350" cy="2723054"/>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pPr>
            <a:r>
              <a:rPr lang="ru-RU" sz="1800" dirty="0">
                <a:latin typeface="Times New Roman"/>
                <a:ea typeface="Calibri"/>
                <a:cs typeface="Times New Roman"/>
              </a:rPr>
              <a:t>Автор: </a:t>
            </a:r>
            <a:r>
              <a:rPr lang="ru-RU" sz="1800" dirty="0" err="1">
                <a:latin typeface="Times New Roman"/>
                <a:ea typeface="Calibri"/>
                <a:cs typeface="Times New Roman"/>
              </a:rPr>
              <a:t>Склянов</a:t>
            </a:r>
            <a:r>
              <a:rPr lang="ru-RU" sz="1800" dirty="0">
                <a:latin typeface="Times New Roman"/>
                <a:ea typeface="Calibri"/>
                <a:cs typeface="Times New Roman"/>
              </a:rPr>
              <a:t> Семён, 11 класс  </a:t>
            </a:r>
          </a:p>
          <a:p>
            <a:pPr>
              <a:lnSpc>
                <a:spcPct val="100000"/>
              </a:lnSpc>
              <a:spcBef>
                <a:spcPts val="0"/>
              </a:spcBef>
            </a:pPr>
            <a:r>
              <a:rPr lang="ru-RU" sz="1800" dirty="0">
                <a:latin typeface="Times New Roman"/>
                <a:ea typeface="Calibri"/>
                <a:cs typeface="Times New Roman"/>
              </a:rPr>
              <a:t>МОУ Лицей г. Черемхово</a:t>
            </a:r>
          </a:p>
          <a:p>
            <a:pPr>
              <a:lnSpc>
                <a:spcPct val="100000"/>
              </a:lnSpc>
              <a:spcBef>
                <a:spcPts val="0"/>
              </a:spcBef>
            </a:pPr>
            <a:r>
              <a:rPr lang="ru-RU" sz="1800" dirty="0">
                <a:latin typeface="Times New Roman"/>
                <a:ea typeface="Calibri"/>
                <a:cs typeface="Times New Roman"/>
              </a:rPr>
              <a:t>Руководители: </a:t>
            </a:r>
          </a:p>
          <a:p>
            <a:pPr>
              <a:lnSpc>
                <a:spcPct val="100000"/>
              </a:lnSpc>
              <a:spcBef>
                <a:spcPts val="0"/>
              </a:spcBef>
            </a:pPr>
            <a:r>
              <a:rPr lang="ru-RU" sz="1800" dirty="0">
                <a:latin typeface="Times New Roman" panose="02020603050405020304" pitchFamily="18" charset="0"/>
                <a:cs typeface="Times New Roman" panose="02020603050405020304" pitchFamily="18" charset="0"/>
              </a:rPr>
              <a:t>Катаев Виктор Борисович, учитель информатики высшей квалификационной категории</a:t>
            </a:r>
          </a:p>
          <a:p>
            <a:r>
              <a:rPr lang="ru-RU" sz="1800" dirty="0">
                <a:latin typeface="Times New Roman"/>
                <a:ea typeface="Calibri"/>
                <a:cs typeface="Times New Roman"/>
              </a:rPr>
              <a:t>Зотов Игорь Николаевич, </a:t>
            </a:r>
            <a:r>
              <a:rPr lang="ru-RU" sz="1800" dirty="0">
                <a:latin typeface="Times New Roman" panose="02020603050405020304" pitchFamily="18" charset="0"/>
                <a:ea typeface="Times New Roman" panose="02020603050405020304" pitchFamily="18" charset="0"/>
                <a:cs typeface="Times New Roman" panose="02020603050405020304" pitchFamily="18" charset="0"/>
              </a:rPr>
              <a:t>доцент кафедры самолётостроения и эксплуатации авиационной техники ФГБОУ ВО «ИРНИТУ», кандидат технических наук.</a:t>
            </a:r>
            <a:endParaRPr lang="ru-RU" sz="1800" dirty="0">
              <a:latin typeface="Calibri" panose="020F0502020204030204" pitchFamily="34" charset="0"/>
              <a:ea typeface="Calibri" panose="020F0502020204030204" pitchFamily="34" charset="0"/>
              <a:cs typeface="Times New Roman" panose="02020603050405020304" pitchFamily="18" charset="0"/>
            </a:endParaRPr>
          </a:p>
          <a:p>
            <a:pPr algn="r">
              <a:lnSpc>
                <a:spcPct val="100000"/>
              </a:lnSpc>
              <a:spcBef>
                <a:spcPts val="0"/>
              </a:spcBef>
            </a:pPr>
            <a:endParaRPr lang="ru-RU" dirty="0">
              <a:latin typeface="Times New Roman" panose="02020603050405020304" pitchFamily="18" charset="0"/>
              <a:ea typeface="Calibri"/>
              <a:cs typeface="Calibri"/>
            </a:endParaRPr>
          </a:p>
          <a:p>
            <a:pPr algn="r">
              <a:lnSpc>
                <a:spcPct val="100000"/>
              </a:lnSpc>
              <a:spcBef>
                <a:spcPts val="0"/>
              </a:spcBef>
            </a:pPr>
            <a:endParaRPr lang="ru-RU" dirty="0">
              <a:latin typeface="Times New Roman" panose="02020603050405020304" pitchFamily="18" charset="0"/>
              <a:cs typeface="Times New Roman" panose="02020603050405020304" pitchFamily="18" charset="0"/>
            </a:endParaRPr>
          </a:p>
          <a:p>
            <a:endParaRPr lang="ru-RU"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342967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12">
            <a:extLst>
              <a:ext uri="{FF2B5EF4-FFF2-40B4-BE49-F238E27FC236}">
                <a16:creationId xmlns:a16="http://schemas.microsoft.com/office/drawing/2014/main" id="{6673E3B4-DBDD-47B1-A415-D6F98B2387D4}"/>
              </a:ext>
            </a:extLst>
          </p:cNvPr>
          <p:cNvPicPr>
            <a:picLocks noChangeAspect="1" noChangeArrowheads="1"/>
          </p:cNvPicPr>
          <p:nvPr/>
        </p:nvPicPr>
        <p:blipFill>
          <a:blip r:embed="rId2">
            <a:lum bright="70000" contrast="-70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0" y="0"/>
            <a:ext cx="12192000" cy="6857999"/>
          </a:xfrm>
          <a:prstGeom prst="rect">
            <a:avLst/>
          </a:prstGeom>
          <a:noFill/>
          <a:extLst>
            <a:ext uri="{909E8E84-426E-40DD-AFC4-6F175D3DCCD1}">
              <a14:hiddenFill xmlns:a14="http://schemas.microsoft.com/office/drawing/2010/main">
                <a:solidFill>
                  <a:srgbClr val="FFFFFF"/>
                </a:solidFill>
              </a14:hiddenFill>
            </a:ext>
          </a:extLst>
        </p:spPr>
      </p:pic>
      <p:sp>
        <p:nvSpPr>
          <p:cNvPr id="2" name="Заголовок 1">
            <a:extLst>
              <a:ext uri="{FF2B5EF4-FFF2-40B4-BE49-F238E27FC236}">
                <a16:creationId xmlns:a16="http://schemas.microsoft.com/office/drawing/2014/main" id="{39660291-160C-4085-919B-4146091512D9}"/>
              </a:ext>
            </a:extLst>
          </p:cNvPr>
          <p:cNvSpPr>
            <a:spLocks noGrp="1"/>
          </p:cNvSpPr>
          <p:nvPr>
            <p:ph type="title"/>
          </p:nvPr>
        </p:nvSpPr>
        <p:spPr>
          <a:xfrm>
            <a:off x="-533400" y="-156826"/>
            <a:ext cx="13258800" cy="1413954"/>
          </a:xfrm>
        </p:spPr>
        <p:txBody>
          <a:bodyPr>
            <a:noAutofit/>
          </a:bodyPr>
          <a:lstStyle/>
          <a:p>
            <a:pPr algn="ctr"/>
            <a:r>
              <a:rPr lang="ru-RU" sz="3200" b="1" dirty="0">
                <a:solidFill>
                  <a:srgbClr val="0070C0"/>
                </a:solidFill>
              </a:rPr>
              <a:t>ЭКСПЕРИМЕНТ 3 - «НОРМАЛИЗАЦИЯ ДАННЫХ. БАТЧ-НОРМАЛИЗАЦИЯ (ГРАДИЕНТНОЕ ЗАТУХАНИЕ И ГРАДИЕНТНЫЙ ВЗРЫВ»</a:t>
            </a:r>
          </a:p>
        </p:txBody>
      </p:sp>
      <p:sp>
        <p:nvSpPr>
          <p:cNvPr id="4" name="TextBox 3">
            <a:extLst>
              <a:ext uri="{FF2B5EF4-FFF2-40B4-BE49-F238E27FC236}">
                <a16:creationId xmlns:a16="http://schemas.microsoft.com/office/drawing/2014/main" id="{CA7E3A3C-C796-4FD8-B54B-4EC0D45A7D8B}"/>
              </a:ext>
            </a:extLst>
          </p:cNvPr>
          <p:cNvSpPr txBox="1"/>
          <p:nvPr/>
        </p:nvSpPr>
        <p:spPr>
          <a:xfrm>
            <a:off x="242888" y="1026000"/>
            <a:ext cx="10315575" cy="1477328"/>
          </a:xfrm>
          <a:prstGeom prst="rect">
            <a:avLst/>
          </a:prstGeom>
          <a:noFill/>
        </p:spPr>
        <p:txBody>
          <a:bodyPr wrap="square" rtlCol="0">
            <a:spAutoFit/>
          </a:bodyPr>
          <a:lstStyle/>
          <a:p>
            <a:r>
              <a:rPr lang="ru-RU" sz="2400" b="1" dirty="0" err="1"/>
              <a:t>Батч</a:t>
            </a:r>
            <a:r>
              <a:rPr lang="ru-RU" sz="2400" b="1" dirty="0"/>
              <a:t> нормализация</a:t>
            </a:r>
            <a:r>
              <a:rPr lang="ru-RU" sz="2400" dirty="0"/>
              <a:t> -  метод, который ускоряет и улучшает процесс обучения нейронных сетей. Чаще всего он нужен для градиентного затухания и градиентного взрыва в нейронных сетях</a:t>
            </a:r>
            <a:r>
              <a:rPr lang="ru-RU" sz="2000" dirty="0"/>
              <a:t>.</a:t>
            </a:r>
          </a:p>
          <a:p>
            <a:endParaRPr lang="ru-RU" dirty="0"/>
          </a:p>
        </p:txBody>
      </p:sp>
      <p:pic>
        <p:nvPicPr>
          <p:cNvPr id="14" name="Рисунок 13">
            <a:extLst>
              <a:ext uri="{FF2B5EF4-FFF2-40B4-BE49-F238E27FC236}">
                <a16:creationId xmlns:a16="http://schemas.microsoft.com/office/drawing/2014/main" id="{47D0231A-7819-46E8-BFB7-1073FB300E19}"/>
              </a:ext>
            </a:extLst>
          </p:cNvPr>
          <p:cNvPicPr/>
          <p:nvPr/>
        </p:nvPicPr>
        <p:blipFill>
          <a:blip r:embed="rId4"/>
          <a:stretch>
            <a:fillRect/>
          </a:stretch>
        </p:blipFill>
        <p:spPr>
          <a:xfrm>
            <a:off x="5853746" y="1852368"/>
            <a:ext cx="3082290" cy="1977396"/>
          </a:xfrm>
          <a:prstGeom prst="rect">
            <a:avLst/>
          </a:prstGeom>
        </p:spPr>
      </p:pic>
      <p:pic>
        <p:nvPicPr>
          <p:cNvPr id="15" name="Рисунок 14">
            <a:extLst>
              <a:ext uri="{FF2B5EF4-FFF2-40B4-BE49-F238E27FC236}">
                <a16:creationId xmlns:a16="http://schemas.microsoft.com/office/drawing/2014/main" id="{45C58BBD-C2A7-4EEE-B646-8361FADB4DD8}"/>
              </a:ext>
            </a:extLst>
          </p:cNvPr>
          <p:cNvPicPr/>
          <p:nvPr/>
        </p:nvPicPr>
        <p:blipFill>
          <a:blip r:embed="rId5"/>
          <a:stretch>
            <a:fillRect/>
          </a:stretch>
        </p:blipFill>
        <p:spPr>
          <a:xfrm>
            <a:off x="9028428" y="1854834"/>
            <a:ext cx="2786380" cy="1974930"/>
          </a:xfrm>
          <a:prstGeom prst="rect">
            <a:avLst/>
          </a:prstGeom>
        </p:spPr>
      </p:pic>
      <p:pic>
        <p:nvPicPr>
          <p:cNvPr id="16" name="Рисунок 15">
            <a:extLst>
              <a:ext uri="{FF2B5EF4-FFF2-40B4-BE49-F238E27FC236}">
                <a16:creationId xmlns:a16="http://schemas.microsoft.com/office/drawing/2014/main" id="{C35AB8CA-72DE-47C9-810A-56741FE6EC62}"/>
              </a:ext>
            </a:extLst>
          </p:cNvPr>
          <p:cNvPicPr/>
          <p:nvPr/>
        </p:nvPicPr>
        <p:blipFill>
          <a:blip r:embed="rId6"/>
          <a:stretch>
            <a:fillRect/>
          </a:stretch>
        </p:blipFill>
        <p:spPr>
          <a:xfrm>
            <a:off x="5946138" y="4228780"/>
            <a:ext cx="2931795" cy="2247900"/>
          </a:xfrm>
          <a:prstGeom prst="rect">
            <a:avLst/>
          </a:prstGeom>
        </p:spPr>
      </p:pic>
      <p:pic>
        <p:nvPicPr>
          <p:cNvPr id="17" name="Рисунок 16">
            <a:extLst>
              <a:ext uri="{FF2B5EF4-FFF2-40B4-BE49-F238E27FC236}">
                <a16:creationId xmlns:a16="http://schemas.microsoft.com/office/drawing/2014/main" id="{BD691FFF-D7E8-4E5E-BBE5-60D4763DC496}"/>
              </a:ext>
            </a:extLst>
          </p:cNvPr>
          <p:cNvPicPr/>
          <p:nvPr/>
        </p:nvPicPr>
        <p:blipFill>
          <a:blip r:embed="rId7"/>
          <a:stretch>
            <a:fillRect/>
          </a:stretch>
        </p:blipFill>
        <p:spPr>
          <a:xfrm>
            <a:off x="8877933" y="4244975"/>
            <a:ext cx="2936875" cy="2252345"/>
          </a:xfrm>
          <a:prstGeom prst="rect">
            <a:avLst/>
          </a:prstGeom>
        </p:spPr>
      </p:pic>
      <p:pic>
        <p:nvPicPr>
          <p:cNvPr id="12" name="Рисунок 11">
            <a:extLst>
              <a:ext uri="{FF2B5EF4-FFF2-40B4-BE49-F238E27FC236}">
                <a16:creationId xmlns:a16="http://schemas.microsoft.com/office/drawing/2014/main" id="{3C46A5D8-4501-4C97-A2EC-CFB76E0D638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42888" y="2150430"/>
            <a:ext cx="5452108" cy="4453121"/>
          </a:xfrm>
          <a:prstGeom prst="rect">
            <a:avLst/>
          </a:prstGeom>
        </p:spPr>
      </p:pic>
    </p:spTree>
    <p:extLst>
      <p:ext uri="{BB962C8B-B14F-4D97-AF65-F5344CB8AC3E}">
        <p14:creationId xmlns:p14="http://schemas.microsoft.com/office/powerpoint/2010/main" val="18819292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12">
            <a:extLst>
              <a:ext uri="{FF2B5EF4-FFF2-40B4-BE49-F238E27FC236}">
                <a16:creationId xmlns:a16="http://schemas.microsoft.com/office/drawing/2014/main" id="{B9C58D73-156D-4093-93D2-F9D66C737D2E}"/>
              </a:ext>
            </a:extLst>
          </p:cNvPr>
          <p:cNvPicPr>
            <a:picLocks noChangeAspect="1" noChangeArrowheads="1"/>
          </p:cNvPicPr>
          <p:nvPr/>
        </p:nvPicPr>
        <p:blipFill>
          <a:blip r:embed="rId2">
            <a:lum bright="70000" contrast="-70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0" y="0"/>
            <a:ext cx="12192000" cy="6857999"/>
          </a:xfrm>
          <a:prstGeom prst="rect">
            <a:avLst/>
          </a:prstGeom>
          <a:noFill/>
          <a:extLst>
            <a:ext uri="{909E8E84-426E-40DD-AFC4-6F175D3DCCD1}">
              <a14:hiddenFill xmlns:a14="http://schemas.microsoft.com/office/drawing/2010/main">
                <a:solidFill>
                  <a:srgbClr val="FFFFFF"/>
                </a:solidFill>
              </a14:hiddenFill>
            </a:ext>
          </a:extLst>
        </p:spPr>
      </p:pic>
      <p:sp>
        <p:nvSpPr>
          <p:cNvPr id="2" name="Заголовок 1">
            <a:extLst>
              <a:ext uri="{FF2B5EF4-FFF2-40B4-BE49-F238E27FC236}">
                <a16:creationId xmlns:a16="http://schemas.microsoft.com/office/drawing/2014/main" id="{42E47540-8E5B-415A-81A8-D16591EEFF11}"/>
              </a:ext>
            </a:extLst>
          </p:cNvPr>
          <p:cNvSpPr>
            <a:spLocks noGrp="1"/>
          </p:cNvSpPr>
          <p:nvPr>
            <p:ph type="title"/>
          </p:nvPr>
        </p:nvSpPr>
        <p:spPr>
          <a:xfrm>
            <a:off x="-2076451" y="236157"/>
            <a:ext cx="10515600" cy="900113"/>
          </a:xfrm>
        </p:spPr>
        <p:txBody>
          <a:bodyPr/>
          <a:lstStyle/>
          <a:p>
            <a:pPr algn="ctr"/>
            <a:r>
              <a:rPr lang="ru-RU" sz="4000" b="1" dirty="0">
                <a:solidFill>
                  <a:srgbClr val="0070C0"/>
                </a:solidFill>
              </a:rPr>
              <a:t>ЭКСПЕРИМЕНТ 4 - «</a:t>
            </a:r>
            <a:r>
              <a:rPr lang="en-US" sz="4000" b="1" dirty="0">
                <a:solidFill>
                  <a:srgbClr val="0070C0"/>
                </a:solidFill>
              </a:rPr>
              <a:t>DENSE</a:t>
            </a:r>
            <a:r>
              <a:rPr lang="ru-RU" sz="4000" b="1" dirty="0">
                <a:solidFill>
                  <a:srgbClr val="0070C0"/>
                </a:solidFill>
              </a:rPr>
              <a:t>»</a:t>
            </a:r>
          </a:p>
        </p:txBody>
      </p:sp>
      <p:sp>
        <p:nvSpPr>
          <p:cNvPr id="4" name="TextBox 3">
            <a:extLst>
              <a:ext uri="{FF2B5EF4-FFF2-40B4-BE49-F238E27FC236}">
                <a16:creationId xmlns:a16="http://schemas.microsoft.com/office/drawing/2014/main" id="{32B91B74-AF89-4D32-9112-FE1DE82EF414}"/>
              </a:ext>
            </a:extLst>
          </p:cNvPr>
          <p:cNvSpPr txBox="1"/>
          <p:nvPr/>
        </p:nvSpPr>
        <p:spPr>
          <a:xfrm>
            <a:off x="157161" y="4701997"/>
            <a:ext cx="5634038" cy="1927596"/>
          </a:xfrm>
          <a:prstGeom prst="rect">
            <a:avLst/>
          </a:prstGeom>
          <a:noFill/>
        </p:spPr>
        <p:txBody>
          <a:bodyPr wrap="square" rtlCol="0">
            <a:spAutoFit/>
          </a:bodyPr>
          <a:lstStyle/>
          <a:p>
            <a:r>
              <a:rPr lang="ru-RU" dirty="0"/>
              <a:t> </a:t>
            </a:r>
            <a:r>
              <a:rPr lang="en-US" sz="2400" b="1" dirty="0"/>
              <a:t>Dense</a:t>
            </a:r>
            <a:r>
              <a:rPr lang="ru-RU" sz="2400" dirty="0"/>
              <a:t> – это другой вид слоя, который мы видим в модели, создан с использованием </a:t>
            </a:r>
            <a:r>
              <a:rPr lang="ru-RU" sz="2400" dirty="0" err="1"/>
              <a:t>tf.keras.layers.Dense</a:t>
            </a:r>
            <a:r>
              <a:rPr lang="ru-RU" sz="2400" dirty="0"/>
              <a:t>(). Он создает то, что называется полностью связанным или плотно связанным слоем. </a:t>
            </a:r>
          </a:p>
        </p:txBody>
      </p:sp>
      <p:pic>
        <p:nvPicPr>
          <p:cNvPr id="5" name="Рисунок 4">
            <a:extLst>
              <a:ext uri="{FF2B5EF4-FFF2-40B4-BE49-F238E27FC236}">
                <a16:creationId xmlns:a16="http://schemas.microsoft.com/office/drawing/2014/main" id="{A4D9EBD2-CD94-49F1-97E8-0544E41D6560}"/>
              </a:ext>
            </a:extLst>
          </p:cNvPr>
          <p:cNvPicPr/>
          <p:nvPr/>
        </p:nvPicPr>
        <p:blipFill>
          <a:blip r:embed="rId4"/>
          <a:stretch>
            <a:fillRect/>
          </a:stretch>
        </p:blipFill>
        <p:spPr>
          <a:xfrm>
            <a:off x="414337" y="1192205"/>
            <a:ext cx="4733925" cy="2806065"/>
          </a:xfrm>
          <a:prstGeom prst="rect">
            <a:avLst/>
          </a:prstGeom>
        </p:spPr>
      </p:pic>
      <p:sp>
        <p:nvSpPr>
          <p:cNvPr id="7" name="TextBox 6">
            <a:extLst>
              <a:ext uri="{FF2B5EF4-FFF2-40B4-BE49-F238E27FC236}">
                <a16:creationId xmlns:a16="http://schemas.microsoft.com/office/drawing/2014/main" id="{D8A9B422-6741-4676-9874-D40E90936F2C}"/>
              </a:ext>
            </a:extLst>
          </p:cNvPr>
          <p:cNvSpPr txBox="1"/>
          <p:nvPr/>
        </p:nvSpPr>
        <p:spPr>
          <a:xfrm>
            <a:off x="988218" y="3998270"/>
            <a:ext cx="3971925" cy="400110"/>
          </a:xfrm>
          <a:prstGeom prst="rect">
            <a:avLst/>
          </a:prstGeom>
          <a:noFill/>
        </p:spPr>
        <p:txBody>
          <a:bodyPr wrap="square" rtlCol="0">
            <a:spAutoFit/>
          </a:bodyPr>
          <a:lstStyle/>
          <a:p>
            <a:r>
              <a:rPr lang="ru-RU" sz="2000" dirty="0" err="1"/>
              <a:t>Плотносвязанные</a:t>
            </a:r>
            <a:r>
              <a:rPr lang="ru-RU" sz="2000" dirty="0"/>
              <a:t> слои </a:t>
            </a:r>
            <a:r>
              <a:rPr lang="en-US" sz="2000" dirty="0"/>
              <a:t>Dense</a:t>
            </a:r>
            <a:endParaRPr lang="ru-RU" sz="2000" dirty="0"/>
          </a:p>
        </p:txBody>
      </p:sp>
      <p:pic>
        <p:nvPicPr>
          <p:cNvPr id="9" name="Рисунок 8">
            <a:extLst>
              <a:ext uri="{FF2B5EF4-FFF2-40B4-BE49-F238E27FC236}">
                <a16:creationId xmlns:a16="http://schemas.microsoft.com/office/drawing/2014/main" id="{D0A2C93C-40BB-4805-8740-315B5A40DB49}"/>
              </a:ext>
            </a:extLst>
          </p:cNvPr>
          <p:cNvPicPr>
            <a:picLocks noChangeAspect="1"/>
          </p:cNvPicPr>
          <p:nvPr/>
        </p:nvPicPr>
        <p:blipFill>
          <a:blip r:embed="rId5"/>
          <a:stretch>
            <a:fillRect/>
          </a:stretch>
        </p:blipFill>
        <p:spPr>
          <a:xfrm>
            <a:off x="6207978" y="179007"/>
            <a:ext cx="5964292" cy="6307518"/>
          </a:xfrm>
          <a:prstGeom prst="rect">
            <a:avLst/>
          </a:prstGeom>
        </p:spPr>
      </p:pic>
    </p:spTree>
    <p:extLst>
      <p:ext uri="{BB962C8B-B14F-4D97-AF65-F5344CB8AC3E}">
        <p14:creationId xmlns:p14="http://schemas.microsoft.com/office/powerpoint/2010/main" val="25750368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12">
            <a:extLst>
              <a:ext uri="{FF2B5EF4-FFF2-40B4-BE49-F238E27FC236}">
                <a16:creationId xmlns:a16="http://schemas.microsoft.com/office/drawing/2014/main" id="{F66E053C-3488-45EF-B83D-34F01A0FD6ED}"/>
              </a:ext>
            </a:extLst>
          </p:cNvPr>
          <p:cNvPicPr>
            <a:picLocks noChangeAspect="1" noChangeArrowheads="1"/>
          </p:cNvPicPr>
          <p:nvPr/>
        </p:nvPicPr>
        <p:blipFill>
          <a:blip r:embed="rId2">
            <a:lum bright="70000" contrast="-70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0" y="0"/>
            <a:ext cx="12192000" cy="6857999"/>
          </a:xfrm>
          <a:prstGeom prst="rect">
            <a:avLst/>
          </a:prstGeom>
          <a:noFill/>
          <a:extLst>
            <a:ext uri="{909E8E84-426E-40DD-AFC4-6F175D3DCCD1}">
              <a14:hiddenFill xmlns:a14="http://schemas.microsoft.com/office/drawing/2010/main">
                <a:solidFill>
                  <a:srgbClr val="FFFFFF"/>
                </a:solidFill>
              </a14:hiddenFill>
            </a:ext>
          </a:extLst>
        </p:spPr>
      </p:pic>
      <p:sp>
        <p:nvSpPr>
          <p:cNvPr id="2" name="Заголовок 1">
            <a:extLst>
              <a:ext uri="{FF2B5EF4-FFF2-40B4-BE49-F238E27FC236}">
                <a16:creationId xmlns:a16="http://schemas.microsoft.com/office/drawing/2014/main" id="{C9FA7BB8-1325-4433-B5EC-47D590E8FB0D}"/>
              </a:ext>
            </a:extLst>
          </p:cNvPr>
          <p:cNvSpPr>
            <a:spLocks noGrp="1"/>
          </p:cNvSpPr>
          <p:nvPr>
            <p:ph type="title"/>
          </p:nvPr>
        </p:nvSpPr>
        <p:spPr>
          <a:xfrm>
            <a:off x="723900" y="0"/>
            <a:ext cx="10515600" cy="1325563"/>
          </a:xfrm>
        </p:spPr>
        <p:txBody>
          <a:bodyPr>
            <a:normAutofit/>
          </a:bodyPr>
          <a:lstStyle/>
          <a:p>
            <a:pPr algn="ctr"/>
            <a:r>
              <a:rPr lang="ru-RU" sz="4000" b="1" dirty="0">
                <a:solidFill>
                  <a:srgbClr val="0070C0"/>
                </a:solidFill>
              </a:rPr>
              <a:t>ЭКСПЕРИМЕНТ 5 - «НОРМАЛИЗАЦИЯ </a:t>
            </a:r>
            <a:r>
              <a:rPr lang="en-US" sz="4000" b="1" dirty="0">
                <a:solidFill>
                  <a:srgbClr val="0070C0"/>
                </a:solidFill>
              </a:rPr>
              <a:t>DENSE</a:t>
            </a:r>
            <a:r>
              <a:rPr lang="ru-RU" sz="4000" b="1" dirty="0">
                <a:solidFill>
                  <a:srgbClr val="0070C0"/>
                </a:solidFill>
              </a:rPr>
              <a:t> БЕЗ РЕГУЛЯРИЗАЦИИ»</a:t>
            </a:r>
          </a:p>
        </p:txBody>
      </p:sp>
      <p:pic>
        <p:nvPicPr>
          <p:cNvPr id="6" name="Рисунок 5">
            <a:extLst>
              <a:ext uri="{FF2B5EF4-FFF2-40B4-BE49-F238E27FC236}">
                <a16:creationId xmlns:a16="http://schemas.microsoft.com/office/drawing/2014/main" id="{7651EF32-E7F4-4F53-9EF2-CDECA799FBD2}"/>
              </a:ext>
            </a:extLst>
          </p:cNvPr>
          <p:cNvPicPr>
            <a:picLocks noChangeAspect="1"/>
          </p:cNvPicPr>
          <p:nvPr/>
        </p:nvPicPr>
        <p:blipFill>
          <a:blip r:embed="rId4"/>
          <a:stretch>
            <a:fillRect/>
          </a:stretch>
        </p:blipFill>
        <p:spPr>
          <a:xfrm>
            <a:off x="542925" y="1821265"/>
            <a:ext cx="6180229" cy="4010026"/>
          </a:xfrm>
          <a:prstGeom prst="rect">
            <a:avLst/>
          </a:prstGeom>
        </p:spPr>
      </p:pic>
      <p:pic>
        <p:nvPicPr>
          <p:cNvPr id="7" name="Рисунок 6">
            <a:extLst>
              <a:ext uri="{FF2B5EF4-FFF2-40B4-BE49-F238E27FC236}">
                <a16:creationId xmlns:a16="http://schemas.microsoft.com/office/drawing/2014/main" id="{1F9A1F27-280F-4373-AF39-E8BC05524F8F}"/>
              </a:ext>
            </a:extLst>
          </p:cNvPr>
          <p:cNvPicPr>
            <a:picLocks noChangeAspect="1"/>
          </p:cNvPicPr>
          <p:nvPr/>
        </p:nvPicPr>
        <p:blipFill>
          <a:blip r:embed="rId5"/>
          <a:stretch>
            <a:fillRect/>
          </a:stretch>
        </p:blipFill>
        <p:spPr>
          <a:xfrm>
            <a:off x="6723154" y="1821265"/>
            <a:ext cx="5049746" cy="4279498"/>
          </a:xfrm>
          <a:prstGeom prst="rect">
            <a:avLst/>
          </a:prstGeom>
        </p:spPr>
      </p:pic>
    </p:spTree>
    <p:extLst>
      <p:ext uri="{BB962C8B-B14F-4D97-AF65-F5344CB8AC3E}">
        <p14:creationId xmlns:p14="http://schemas.microsoft.com/office/powerpoint/2010/main" val="8178866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12">
            <a:extLst>
              <a:ext uri="{FF2B5EF4-FFF2-40B4-BE49-F238E27FC236}">
                <a16:creationId xmlns:a16="http://schemas.microsoft.com/office/drawing/2014/main" id="{A6E6C835-E92F-41B4-8684-8FA524BD5DB9}"/>
              </a:ext>
            </a:extLst>
          </p:cNvPr>
          <p:cNvPicPr>
            <a:picLocks noChangeAspect="1" noChangeArrowheads="1"/>
          </p:cNvPicPr>
          <p:nvPr/>
        </p:nvPicPr>
        <p:blipFill>
          <a:blip r:embed="rId2">
            <a:lum bright="70000" contrast="-70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0" y="0"/>
            <a:ext cx="12192000" cy="6857999"/>
          </a:xfrm>
          <a:prstGeom prst="rect">
            <a:avLst/>
          </a:prstGeom>
          <a:noFill/>
          <a:extLst>
            <a:ext uri="{909E8E84-426E-40DD-AFC4-6F175D3DCCD1}">
              <a14:hiddenFill xmlns:a14="http://schemas.microsoft.com/office/drawing/2010/main">
                <a:solidFill>
                  <a:srgbClr val="FFFFFF"/>
                </a:solidFill>
              </a14:hiddenFill>
            </a:ext>
          </a:extLst>
        </p:spPr>
      </p:pic>
      <p:sp>
        <p:nvSpPr>
          <p:cNvPr id="2" name="Заголовок 1">
            <a:extLst>
              <a:ext uri="{FF2B5EF4-FFF2-40B4-BE49-F238E27FC236}">
                <a16:creationId xmlns:a16="http://schemas.microsoft.com/office/drawing/2014/main" id="{A1D643BD-7BED-457E-9B84-D5A1A6C211B6}"/>
              </a:ext>
            </a:extLst>
          </p:cNvPr>
          <p:cNvSpPr>
            <a:spLocks noGrp="1"/>
          </p:cNvSpPr>
          <p:nvPr>
            <p:ph type="title"/>
          </p:nvPr>
        </p:nvSpPr>
        <p:spPr>
          <a:xfrm>
            <a:off x="838200" y="62469"/>
            <a:ext cx="10515600" cy="687062"/>
          </a:xfrm>
        </p:spPr>
        <p:txBody>
          <a:bodyPr>
            <a:normAutofit/>
          </a:bodyPr>
          <a:lstStyle/>
          <a:p>
            <a:pPr algn="ctr"/>
            <a:r>
              <a:rPr lang="ru-RU" sz="4000" b="1" dirty="0">
                <a:solidFill>
                  <a:srgbClr val="0070C0"/>
                </a:solidFill>
              </a:rPr>
              <a:t>РЕГУЛЯРИЗАЦИЯ</a:t>
            </a:r>
          </a:p>
        </p:txBody>
      </p:sp>
      <p:sp>
        <p:nvSpPr>
          <p:cNvPr id="4" name="TextBox 3">
            <a:extLst>
              <a:ext uri="{FF2B5EF4-FFF2-40B4-BE49-F238E27FC236}">
                <a16:creationId xmlns:a16="http://schemas.microsoft.com/office/drawing/2014/main" id="{9F1650BF-A5F1-42AB-9087-ED5675C7B197}"/>
              </a:ext>
            </a:extLst>
          </p:cNvPr>
          <p:cNvSpPr txBox="1"/>
          <p:nvPr/>
        </p:nvSpPr>
        <p:spPr>
          <a:xfrm>
            <a:off x="428625" y="985879"/>
            <a:ext cx="6269990" cy="1569660"/>
          </a:xfrm>
          <a:prstGeom prst="rect">
            <a:avLst/>
          </a:prstGeom>
          <a:noFill/>
        </p:spPr>
        <p:txBody>
          <a:bodyPr wrap="square" rtlCol="0">
            <a:spAutoFit/>
          </a:bodyPr>
          <a:lstStyle/>
          <a:p>
            <a:r>
              <a:rPr lang="ru-RU" sz="2400" b="1" dirty="0"/>
              <a:t>Регуляризация </a:t>
            </a:r>
            <a:r>
              <a:rPr lang="ru-RU" sz="2400" dirty="0"/>
              <a:t>— это метод, который используется для уменьшения влияния больших значений весов модели, которые могут привести к переобучению. </a:t>
            </a:r>
          </a:p>
        </p:txBody>
      </p:sp>
      <p:pic>
        <p:nvPicPr>
          <p:cNvPr id="5" name="Рисунок 4">
            <a:extLst>
              <a:ext uri="{FF2B5EF4-FFF2-40B4-BE49-F238E27FC236}">
                <a16:creationId xmlns:a16="http://schemas.microsoft.com/office/drawing/2014/main" id="{E33294B0-0525-4164-A893-55982B077DBA}"/>
              </a:ext>
            </a:extLst>
          </p:cNvPr>
          <p:cNvPicPr/>
          <p:nvPr/>
        </p:nvPicPr>
        <p:blipFill>
          <a:blip r:embed="rId4"/>
          <a:stretch>
            <a:fillRect/>
          </a:stretch>
        </p:blipFill>
        <p:spPr>
          <a:xfrm>
            <a:off x="6698615" y="1325563"/>
            <a:ext cx="5281295" cy="5281295"/>
          </a:xfrm>
          <a:prstGeom prst="rect">
            <a:avLst/>
          </a:prstGeom>
        </p:spPr>
      </p:pic>
      <p:sp>
        <p:nvSpPr>
          <p:cNvPr id="6" name="TextBox 5">
            <a:extLst>
              <a:ext uri="{FF2B5EF4-FFF2-40B4-BE49-F238E27FC236}">
                <a16:creationId xmlns:a16="http://schemas.microsoft.com/office/drawing/2014/main" id="{47E1EA20-0B81-4C60-AFC0-86E6C15E15AC}"/>
              </a:ext>
            </a:extLst>
          </p:cNvPr>
          <p:cNvSpPr txBox="1"/>
          <p:nvPr/>
        </p:nvSpPr>
        <p:spPr>
          <a:xfrm>
            <a:off x="6891337" y="904549"/>
            <a:ext cx="4657725" cy="369332"/>
          </a:xfrm>
          <a:prstGeom prst="rect">
            <a:avLst/>
          </a:prstGeom>
          <a:noFill/>
        </p:spPr>
        <p:txBody>
          <a:bodyPr wrap="square" rtlCol="0">
            <a:spAutoFit/>
          </a:bodyPr>
          <a:lstStyle/>
          <a:p>
            <a:r>
              <a:rPr lang="ru-RU" dirty="0"/>
              <a:t>Регуляризация в весовых точках зрения </a:t>
            </a:r>
          </a:p>
        </p:txBody>
      </p:sp>
      <p:sp>
        <p:nvSpPr>
          <p:cNvPr id="7" name="TextBox 6">
            <a:extLst>
              <a:ext uri="{FF2B5EF4-FFF2-40B4-BE49-F238E27FC236}">
                <a16:creationId xmlns:a16="http://schemas.microsoft.com/office/drawing/2014/main" id="{F7F07DA9-1C3B-4B36-BD63-4DB32D65B4F1}"/>
              </a:ext>
            </a:extLst>
          </p:cNvPr>
          <p:cNvSpPr txBox="1"/>
          <p:nvPr/>
        </p:nvSpPr>
        <p:spPr>
          <a:xfrm>
            <a:off x="492919" y="2933736"/>
            <a:ext cx="6141402" cy="3231654"/>
          </a:xfrm>
          <a:prstGeom prst="rect">
            <a:avLst/>
          </a:prstGeom>
          <a:noFill/>
        </p:spPr>
        <p:txBody>
          <a:bodyPr wrap="square" rtlCol="0">
            <a:spAutoFit/>
          </a:bodyPr>
          <a:lstStyle/>
          <a:p>
            <a:r>
              <a:rPr lang="ru-RU" sz="2000" dirty="0"/>
              <a:t>Функция потерь для линейной регрессии с L1 регуляризацией (</a:t>
            </a:r>
            <a:r>
              <a:rPr lang="ru-RU" sz="2000" dirty="0" err="1"/>
              <a:t>Lasso</a:t>
            </a:r>
            <a:r>
              <a:rPr lang="ru-RU" sz="2000" dirty="0"/>
              <a:t>) выглядит следующим образом:</a:t>
            </a:r>
          </a:p>
          <a:p>
            <a:r>
              <a:rPr lang="ru-RU" sz="2400" b="1" dirty="0"/>
              <a:t>L(w) = ||y - </a:t>
            </a:r>
            <a:r>
              <a:rPr lang="ru-RU" sz="2400" b="1" dirty="0" err="1"/>
              <a:t>Xw</a:t>
            </a:r>
            <a:r>
              <a:rPr lang="ru-RU" sz="2400" b="1" dirty="0"/>
              <a:t>||^2 + λ * ||w||_1</a:t>
            </a:r>
          </a:p>
          <a:p>
            <a:r>
              <a:rPr lang="ru-RU" sz="2000" dirty="0"/>
              <a:t>Где </a:t>
            </a:r>
            <a:r>
              <a:rPr lang="ru-RU" sz="2000" b="1" dirty="0"/>
              <a:t>||y - </a:t>
            </a:r>
            <a:r>
              <a:rPr lang="ru-RU" sz="2000" b="1" dirty="0" err="1"/>
              <a:t>Xw</a:t>
            </a:r>
            <a:r>
              <a:rPr lang="ru-RU" sz="2000" b="1" dirty="0"/>
              <a:t>||^2 </a:t>
            </a:r>
            <a:r>
              <a:rPr lang="ru-RU" sz="2000" dirty="0"/>
              <a:t>— это среднеквадратичное отклонение между прогнозами модели и реальными значениями, </a:t>
            </a:r>
          </a:p>
          <a:p>
            <a:r>
              <a:rPr lang="ru-RU" sz="2000" dirty="0"/>
              <a:t>X — это матрица признаков, </a:t>
            </a:r>
          </a:p>
          <a:p>
            <a:r>
              <a:rPr lang="ru-RU" sz="2000" dirty="0"/>
              <a:t>w — это вектор весов, </a:t>
            </a:r>
          </a:p>
          <a:p>
            <a:r>
              <a:rPr lang="ru-RU" sz="2000" dirty="0"/>
              <a:t>λ — это </a:t>
            </a:r>
            <a:r>
              <a:rPr lang="ru-RU" sz="2000" dirty="0" err="1"/>
              <a:t>гиперпараметр</a:t>
            </a:r>
            <a:r>
              <a:rPr lang="ru-RU" sz="2000" dirty="0"/>
              <a:t> регуляризации</a:t>
            </a:r>
          </a:p>
        </p:txBody>
      </p:sp>
    </p:spTree>
    <p:extLst>
      <p:ext uri="{BB962C8B-B14F-4D97-AF65-F5344CB8AC3E}">
        <p14:creationId xmlns:p14="http://schemas.microsoft.com/office/powerpoint/2010/main" val="33841655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12">
            <a:extLst>
              <a:ext uri="{FF2B5EF4-FFF2-40B4-BE49-F238E27FC236}">
                <a16:creationId xmlns:a16="http://schemas.microsoft.com/office/drawing/2014/main" id="{D703F3F4-88A6-4A18-A86C-8A26DF4CD4B6}"/>
              </a:ext>
            </a:extLst>
          </p:cNvPr>
          <p:cNvPicPr>
            <a:picLocks noChangeAspect="1" noChangeArrowheads="1"/>
          </p:cNvPicPr>
          <p:nvPr/>
        </p:nvPicPr>
        <p:blipFill>
          <a:blip r:embed="rId2">
            <a:lum bright="70000" contrast="-70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0" y="0"/>
            <a:ext cx="12192000" cy="6857999"/>
          </a:xfrm>
          <a:prstGeom prst="rect">
            <a:avLst/>
          </a:prstGeom>
          <a:noFill/>
          <a:extLst>
            <a:ext uri="{909E8E84-426E-40DD-AFC4-6F175D3DCCD1}">
              <a14:hiddenFill xmlns:a14="http://schemas.microsoft.com/office/drawing/2010/main">
                <a:solidFill>
                  <a:srgbClr val="FFFFFF"/>
                </a:solidFill>
              </a14:hiddenFill>
            </a:ext>
          </a:extLst>
        </p:spPr>
      </p:pic>
      <p:sp>
        <p:nvSpPr>
          <p:cNvPr id="2" name="Заголовок 1">
            <a:extLst>
              <a:ext uri="{FF2B5EF4-FFF2-40B4-BE49-F238E27FC236}">
                <a16:creationId xmlns:a16="http://schemas.microsoft.com/office/drawing/2014/main" id="{CF652C68-1828-40B2-B186-2B23B6C6437D}"/>
              </a:ext>
            </a:extLst>
          </p:cNvPr>
          <p:cNvSpPr>
            <a:spLocks noGrp="1"/>
          </p:cNvSpPr>
          <p:nvPr>
            <p:ph type="title"/>
          </p:nvPr>
        </p:nvSpPr>
        <p:spPr>
          <a:xfrm>
            <a:off x="838201" y="32623"/>
            <a:ext cx="10515600" cy="985877"/>
          </a:xfrm>
        </p:spPr>
        <p:txBody>
          <a:bodyPr>
            <a:normAutofit/>
          </a:bodyPr>
          <a:lstStyle/>
          <a:p>
            <a:pPr algn="ctr"/>
            <a:r>
              <a:rPr lang="ru-RU" sz="4000" b="1" dirty="0">
                <a:solidFill>
                  <a:srgbClr val="0070C0"/>
                </a:solidFill>
              </a:rPr>
              <a:t>DROPOUT РЕГУЛЯРИЗАЦИЯ</a:t>
            </a:r>
          </a:p>
        </p:txBody>
      </p:sp>
      <p:sp>
        <p:nvSpPr>
          <p:cNvPr id="4" name="TextBox 3">
            <a:extLst>
              <a:ext uri="{FF2B5EF4-FFF2-40B4-BE49-F238E27FC236}">
                <a16:creationId xmlns:a16="http://schemas.microsoft.com/office/drawing/2014/main" id="{067800DB-541F-4F3F-870C-371589E4B2C5}"/>
              </a:ext>
            </a:extLst>
          </p:cNvPr>
          <p:cNvSpPr txBox="1"/>
          <p:nvPr/>
        </p:nvSpPr>
        <p:spPr>
          <a:xfrm>
            <a:off x="6953250" y="1862643"/>
            <a:ext cx="4429126" cy="1938992"/>
          </a:xfrm>
          <a:prstGeom prst="rect">
            <a:avLst/>
          </a:prstGeom>
          <a:noFill/>
        </p:spPr>
        <p:txBody>
          <a:bodyPr wrap="square" rtlCol="0">
            <a:spAutoFit/>
          </a:bodyPr>
          <a:lstStyle/>
          <a:p>
            <a:r>
              <a:rPr lang="ru-RU" sz="2400" b="1" dirty="0" err="1"/>
              <a:t>Dropout</a:t>
            </a:r>
            <a:r>
              <a:rPr lang="ru-RU" sz="2400" b="1" dirty="0"/>
              <a:t> </a:t>
            </a:r>
            <a:r>
              <a:rPr lang="ru-RU" sz="2400" dirty="0"/>
              <a:t> — это метод регуляризации, который используется в нейронных сетях для предотвращения переобучения. </a:t>
            </a:r>
          </a:p>
        </p:txBody>
      </p:sp>
      <p:pic>
        <p:nvPicPr>
          <p:cNvPr id="5" name="Рисунок 4">
            <a:extLst>
              <a:ext uri="{FF2B5EF4-FFF2-40B4-BE49-F238E27FC236}">
                <a16:creationId xmlns:a16="http://schemas.microsoft.com/office/drawing/2014/main" id="{C8FD44C8-4C88-49CB-AC5B-A2F978B233EC}"/>
              </a:ext>
            </a:extLst>
          </p:cNvPr>
          <p:cNvPicPr/>
          <p:nvPr/>
        </p:nvPicPr>
        <p:blipFill>
          <a:blip r:embed="rId4"/>
          <a:stretch>
            <a:fillRect/>
          </a:stretch>
        </p:blipFill>
        <p:spPr>
          <a:xfrm>
            <a:off x="809625" y="1203166"/>
            <a:ext cx="5286375" cy="2888615"/>
          </a:xfrm>
          <a:prstGeom prst="rect">
            <a:avLst/>
          </a:prstGeom>
        </p:spPr>
      </p:pic>
      <p:sp>
        <p:nvSpPr>
          <p:cNvPr id="6" name="TextBox 5">
            <a:extLst>
              <a:ext uri="{FF2B5EF4-FFF2-40B4-BE49-F238E27FC236}">
                <a16:creationId xmlns:a16="http://schemas.microsoft.com/office/drawing/2014/main" id="{0CAB9DE6-C1D1-4E5C-92FF-18EA72A1F944}"/>
              </a:ext>
            </a:extLst>
          </p:cNvPr>
          <p:cNvSpPr txBox="1"/>
          <p:nvPr/>
        </p:nvSpPr>
        <p:spPr>
          <a:xfrm>
            <a:off x="1383506" y="4096265"/>
            <a:ext cx="4138612" cy="369332"/>
          </a:xfrm>
          <a:prstGeom prst="rect">
            <a:avLst/>
          </a:prstGeom>
          <a:noFill/>
        </p:spPr>
        <p:txBody>
          <a:bodyPr wrap="square" rtlCol="0">
            <a:spAutoFit/>
          </a:bodyPr>
          <a:lstStyle/>
          <a:p>
            <a:r>
              <a:rPr lang="ru-RU" dirty="0"/>
              <a:t>Схема метода регуляризации </a:t>
            </a:r>
            <a:r>
              <a:rPr lang="en-US" dirty="0"/>
              <a:t>Dropout </a:t>
            </a:r>
            <a:endParaRPr lang="ru-RU" dirty="0"/>
          </a:p>
        </p:txBody>
      </p:sp>
      <p:sp>
        <p:nvSpPr>
          <p:cNvPr id="7" name="TextBox 6">
            <a:extLst>
              <a:ext uri="{FF2B5EF4-FFF2-40B4-BE49-F238E27FC236}">
                <a16:creationId xmlns:a16="http://schemas.microsoft.com/office/drawing/2014/main" id="{AE25969F-33F9-4CB2-916C-833E389A40E3}"/>
              </a:ext>
            </a:extLst>
          </p:cNvPr>
          <p:cNvSpPr txBox="1"/>
          <p:nvPr/>
        </p:nvSpPr>
        <p:spPr>
          <a:xfrm>
            <a:off x="6781800" y="4645778"/>
            <a:ext cx="5238750" cy="1938992"/>
          </a:xfrm>
          <a:prstGeom prst="rect">
            <a:avLst/>
          </a:prstGeom>
          <a:noFill/>
        </p:spPr>
        <p:txBody>
          <a:bodyPr wrap="square" rtlCol="0">
            <a:spAutoFit/>
          </a:bodyPr>
          <a:lstStyle/>
          <a:p>
            <a:r>
              <a:rPr lang="ru-RU" sz="2400" dirty="0"/>
              <a:t>При применении </a:t>
            </a:r>
            <a:r>
              <a:rPr lang="ru-RU" sz="2400" dirty="0" err="1"/>
              <a:t>dropout</a:t>
            </a:r>
            <a:r>
              <a:rPr lang="ru-RU" sz="2400" dirty="0"/>
              <a:t> на каждом шаге обучения создается новая архитектура сети, что приводит к более эффективному использованию данных и уменьшению переобучения.</a:t>
            </a:r>
          </a:p>
        </p:txBody>
      </p:sp>
      <p:sp>
        <p:nvSpPr>
          <p:cNvPr id="8" name="TextBox 7">
            <a:extLst>
              <a:ext uri="{FF2B5EF4-FFF2-40B4-BE49-F238E27FC236}">
                <a16:creationId xmlns:a16="http://schemas.microsoft.com/office/drawing/2014/main" id="{AC76DB95-A956-4E51-96FF-D57A991BC8B1}"/>
              </a:ext>
            </a:extLst>
          </p:cNvPr>
          <p:cNvSpPr txBox="1"/>
          <p:nvPr/>
        </p:nvSpPr>
        <p:spPr>
          <a:xfrm>
            <a:off x="671514" y="4645779"/>
            <a:ext cx="5829300" cy="2215991"/>
          </a:xfrm>
          <a:prstGeom prst="rect">
            <a:avLst/>
          </a:prstGeom>
          <a:noFill/>
        </p:spPr>
        <p:txBody>
          <a:bodyPr wrap="square" rtlCol="0">
            <a:spAutoFit/>
          </a:bodyPr>
          <a:lstStyle/>
          <a:p>
            <a:r>
              <a:rPr lang="ru-RU" sz="2400" dirty="0" err="1"/>
              <a:t>Dropout</a:t>
            </a:r>
            <a:r>
              <a:rPr lang="ru-RU" sz="2400" dirty="0"/>
              <a:t> позволяет сети обучаться более устойчиво к шуму в данных и позволяет избежать сильной зависимости между нейронами, что может привести к более точным прогнозам на новых данных.</a:t>
            </a:r>
          </a:p>
          <a:p>
            <a:endParaRPr lang="ru-RU" dirty="0"/>
          </a:p>
        </p:txBody>
      </p:sp>
    </p:spTree>
    <p:extLst>
      <p:ext uri="{BB962C8B-B14F-4D97-AF65-F5344CB8AC3E}">
        <p14:creationId xmlns:p14="http://schemas.microsoft.com/office/powerpoint/2010/main" val="18967681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12">
            <a:extLst>
              <a:ext uri="{FF2B5EF4-FFF2-40B4-BE49-F238E27FC236}">
                <a16:creationId xmlns:a16="http://schemas.microsoft.com/office/drawing/2014/main" id="{A8604033-330B-488D-9D77-6DBC7CA332F5}"/>
              </a:ext>
            </a:extLst>
          </p:cNvPr>
          <p:cNvPicPr>
            <a:picLocks noChangeAspect="1" noChangeArrowheads="1"/>
          </p:cNvPicPr>
          <p:nvPr/>
        </p:nvPicPr>
        <p:blipFill>
          <a:blip r:embed="rId2">
            <a:lum bright="70000" contrast="-70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0" y="0"/>
            <a:ext cx="12192000" cy="6857999"/>
          </a:xfrm>
          <a:prstGeom prst="rect">
            <a:avLst/>
          </a:prstGeom>
          <a:noFill/>
          <a:extLst>
            <a:ext uri="{909E8E84-426E-40DD-AFC4-6F175D3DCCD1}">
              <a14:hiddenFill xmlns:a14="http://schemas.microsoft.com/office/drawing/2010/main">
                <a:solidFill>
                  <a:srgbClr val="FFFFFF"/>
                </a:solidFill>
              </a14:hiddenFill>
            </a:ext>
          </a:extLst>
        </p:spPr>
      </p:pic>
      <p:sp>
        <p:nvSpPr>
          <p:cNvPr id="2" name="Заголовок 1">
            <a:extLst>
              <a:ext uri="{FF2B5EF4-FFF2-40B4-BE49-F238E27FC236}">
                <a16:creationId xmlns:a16="http://schemas.microsoft.com/office/drawing/2014/main" id="{3D87266E-4098-4A17-83A5-F1920B826198}"/>
              </a:ext>
            </a:extLst>
          </p:cNvPr>
          <p:cNvSpPr>
            <a:spLocks noGrp="1"/>
          </p:cNvSpPr>
          <p:nvPr>
            <p:ph type="title"/>
          </p:nvPr>
        </p:nvSpPr>
        <p:spPr>
          <a:xfrm>
            <a:off x="838200" y="1"/>
            <a:ext cx="10515600" cy="958058"/>
          </a:xfrm>
        </p:spPr>
        <p:txBody>
          <a:bodyPr>
            <a:normAutofit/>
          </a:bodyPr>
          <a:lstStyle/>
          <a:p>
            <a:pPr algn="ctr"/>
            <a:r>
              <a:rPr lang="ru-RU" sz="3600" b="1" dirty="0">
                <a:solidFill>
                  <a:srgbClr val="0070C0"/>
                </a:solidFill>
              </a:rPr>
              <a:t>ЭКСПЕРИМЕНТ</a:t>
            </a:r>
            <a:r>
              <a:rPr lang="en-US" sz="3600" b="1" dirty="0">
                <a:solidFill>
                  <a:srgbClr val="0070C0"/>
                </a:solidFill>
              </a:rPr>
              <a:t> 6 - «L1- </a:t>
            </a:r>
            <a:r>
              <a:rPr lang="ru-RU" sz="3600" b="1" dirty="0">
                <a:solidFill>
                  <a:srgbClr val="0070C0"/>
                </a:solidFill>
              </a:rPr>
              <a:t>РЕГУЛЯРИЗАЦИЯ</a:t>
            </a:r>
            <a:r>
              <a:rPr lang="en-US" sz="3600" b="1" dirty="0">
                <a:solidFill>
                  <a:srgbClr val="0070C0"/>
                </a:solidFill>
              </a:rPr>
              <a:t>»</a:t>
            </a:r>
            <a:endParaRPr lang="ru-RU" sz="3600" b="1" dirty="0">
              <a:solidFill>
                <a:srgbClr val="0070C0"/>
              </a:solidFill>
            </a:endParaRPr>
          </a:p>
        </p:txBody>
      </p:sp>
      <p:pic>
        <p:nvPicPr>
          <p:cNvPr id="4" name="Рисунок 3">
            <a:extLst>
              <a:ext uri="{FF2B5EF4-FFF2-40B4-BE49-F238E27FC236}">
                <a16:creationId xmlns:a16="http://schemas.microsoft.com/office/drawing/2014/main" id="{A9799127-03C2-4341-B558-F5A30A2F6304}"/>
              </a:ext>
            </a:extLst>
          </p:cNvPr>
          <p:cNvPicPr/>
          <p:nvPr/>
        </p:nvPicPr>
        <p:blipFill>
          <a:blip r:embed="rId4"/>
          <a:stretch>
            <a:fillRect/>
          </a:stretch>
        </p:blipFill>
        <p:spPr>
          <a:xfrm>
            <a:off x="838200" y="3724276"/>
            <a:ext cx="3839974" cy="3133724"/>
          </a:xfrm>
          <a:prstGeom prst="rect">
            <a:avLst/>
          </a:prstGeom>
        </p:spPr>
      </p:pic>
      <p:pic>
        <p:nvPicPr>
          <p:cNvPr id="5" name="Рисунок 4">
            <a:extLst>
              <a:ext uri="{FF2B5EF4-FFF2-40B4-BE49-F238E27FC236}">
                <a16:creationId xmlns:a16="http://schemas.microsoft.com/office/drawing/2014/main" id="{A7D40523-F285-44D2-9FF6-EAA05F926D75}"/>
              </a:ext>
            </a:extLst>
          </p:cNvPr>
          <p:cNvPicPr/>
          <p:nvPr/>
        </p:nvPicPr>
        <p:blipFill>
          <a:blip r:embed="rId5"/>
          <a:stretch>
            <a:fillRect/>
          </a:stretch>
        </p:blipFill>
        <p:spPr>
          <a:xfrm>
            <a:off x="1128713" y="885827"/>
            <a:ext cx="3342323" cy="3133724"/>
          </a:xfrm>
          <a:prstGeom prst="rect">
            <a:avLst/>
          </a:prstGeom>
        </p:spPr>
      </p:pic>
      <p:grpSp>
        <p:nvGrpSpPr>
          <p:cNvPr id="9" name="Группа 8">
            <a:extLst>
              <a:ext uri="{FF2B5EF4-FFF2-40B4-BE49-F238E27FC236}">
                <a16:creationId xmlns:a16="http://schemas.microsoft.com/office/drawing/2014/main" id="{DA68F688-989F-41A6-B744-551AE375DAFC}"/>
              </a:ext>
            </a:extLst>
          </p:cNvPr>
          <p:cNvGrpSpPr/>
          <p:nvPr/>
        </p:nvGrpSpPr>
        <p:grpSpPr>
          <a:xfrm>
            <a:off x="5698932" y="820819"/>
            <a:ext cx="5645343" cy="5806914"/>
            <a:chOff x="327788" y="835026"/>
            <a:chExt cx="5645343" cy="5806914"/>
          </a:xfrm>
        </p:grpSpPr>
        <p:pic>
          <p:nvPicPr>
            <p:cNvPr id="7" name="Рисунок 6">
              <a:extLst>
                <a:ext uri="{FF2B5EF4-FFF2-40B4-BE49-F238E27FC236}">
                  <a16:creationId xmlns:a16="http://schemas.microsoft.com/office/drawing/2014/main" id="{6097C8ED-89B3-4D63-8A76-0D63A02D3D3E}"/>
                </a:ext>
              </a:extLst>
            </p:cNvPr>
            <p:cNvPicPr>
              <a:picLocks noChangeAspect="1"/>
            </p:cNvPicPr>
            <p:nvPr/>
          </p:nvPicPr>
          <p:blipFill>
            <a:blip r:embed="rId6"/>
            <a:stretch>
              <a:fillRect/>
            </a:stretch>
          </p:blipFill>
          <p:spPr>
            <a:xfrm>
              <a:off x="414467" y="835026"/>
              <a:ext cx="5558664" cy="4711539"/>
            </a:xfrm>
            <a:prstGeom prst="rect">
              <a:avLst/>
            </a:prstGeom>
          </p:spPr>
        </p:pic>
        <p:pic>
          <p:nvPicPr>
            <p:cNvPr id="8" name="Рисунок 7">
              <a:extLst>
                <a:ext uri="{FF2B5EF4-FFF2-40B4-BE49-F238E27FC236}">
                  <a16:creationId xmlns:a16="http://schemas.microsoft.com/office/drawing/2014/main" id="{DC2F9DDE-815B-4A50-8CA5-B0DF7813C30A}"/>
                </a:ext>
              </a:extLst>
            </p:cNvPr>
            <p:cNvPicPr>
              <a:picLocks noChangeAspect="1"/>
            </p:cNvPicPr>
            <p:nvPr/>
          </p:nvPicPr>
          <p:blipFill>
            <a:blip r:embed="rId7"/>
            <a:stretch>
              <a:fillRect/>
            </a:stretch>
          </p:blipFill>
          <p:spPr>
            <a:xfrm>
              <a:off x="327788" y="5546565"/>
              <a:ext cx="4972049" cy="1095375"/>
            </a:xfrm>
            <a:prstGeom prst="rect">
              <a:avLst/>
            </a:prstGeom>
          </p:spPr>
        </p:pic>
      </p:grpSp>
    </p:spTree>
    <p:extLst>
      <p:ext uri="{BB962C8B-B14F-4D97-AF65-F5344CB8AC3E}">
        <p14:creationId xmlns:p14="http://schemas.microsoft.com/office/powerpoint/2010/main" val="17889683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12">
            <a:extLst>
              <a:ext uri="{FF2B5EF4-FFF2-40B4-BE49-F238E27FC236}">
                <a16:creationId xmlns:a16="http://schemas.microsoft.com/office/drawing/2014/main" id="{B5832E16-09A8-43E3-A0BB-DEC5C7A51482}"/>
              </a:ext>
            </a:extLst>
          </p:cNvPr>
          <p:cNvPicPr>
            <a:picLocks noChangeAspect="1" noChangeArrowheads="1"/>
          </p:cNvPicPr>
          <p:nvPr/>
        </p:nvPicPr>
        <p:blipFill>
          <a:blip r:embed="rId2">
            <a:lum bright="70000" contrast="-70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0" y="0"/>
            <a:ext cx="12192000" cy="6857999"/>
          </a:xfrm>
          <a:prstGeom prst="rect">
            <a:avLst/>
          </a:prstGeom>
          <a:noFill/>
          <a:extLst>
            <a:ext uri="{909E8E84-426E-40DD-AFC4-6F175D3DCCD1}">
              <a14:hiddenFill xmlns:a14="http://schemas.microsoft.com/office/drawing/2010/main">
                <a:solidFill>
                  <a:srgbClr val="FFFFFF"/>
                </a:solidFill>
              </a14:hiddenFill>
            </a:ext>
          </a:extLst>
        </p:spPr>
      </p:pic>
      <p:sp>
        <p:nvSpPr>
          <p:cNvPr id="2" name="Заголовок 1">
            <a:extLst>
              <a:ext uri="{FF2B5EF4-FFF2-40B4-BE49-F238E27FC236}">
                <a16:creationId xmlns:a16="http://schemas.microsoft.com/office/drawing/2014/main" id="{AED14857-6657-4349-A325-3D6FF001772C}"/>
              </a:ext>
            </a:extLst>
          </p:cNvPr>
          <p:cNvSpPr>
            <a:spLocks noGrp="1"/>
          </p:cNvSpPr>
          <p:nvPr>
            <p:ph type="title"/>
          </p:nvPr>
        </p:nvSpPr>
        <p:spPr>
          <a:xfrm>
            <a:off x="838200" y="18255"/>
            <a:ext cx="10515600" cy="1325563"/>
          </a:xfrm>
        </p:spPr>
        <p:txBody>
          <a:bodyPr>
            <a:normAutofit/>
          </a:bodyPr>
          <a:lstStyle/>
          <a:p>
            <a:pPr algn="ctr"/>
            <a:r>
              <a:rPr lang="ru-RU" sz="3200" b="1" dirty="0">
                <a:solidFill>
                  <a:srgbClr val="0070C0"/>
                </a:solidFill>
              </a:rPr>
              <a:t>ЭКСПЕРИМЕНТ 7 - «</a:t>
            </a:r>
            <a:r>
              <a:rPr lang="en-US" sz="3200" b="1" dirty="0">
                <a:solidFill>
                  <a:srgbClr val="0070C0"/>
                </a:solidFill>
              </a:rPr>
              <a:t>L</a:t>
            </a:r>
            <a:r>
              <a:rPr lang="ru-RU" sz="3200" b="1" dirty="0">
                <a:solidFill>
                  <a:srgbClr val="0070C0"/>
                </a:solidFill>
              </a:rPr>
              <a:t>2- РЕГУЛЯРИЗАЦИЯ»</a:t>
            </a:r>
          </a:p>
        </p:txBody>
      </p:sp>
      <p:pic>
        <p:nvPicPr>
          <p:cNvPr id="5" name="Рисунок 4">
            <a:extLst>
              <a:ext uri="{FF2B5EF4-FFF2-40B4-BE49-F238E27FC236}">
                <a16:creationId xmlns:a16="http://schemas.microsoft.com/office/drawing/2014/main" id="{EB14F33A-C085-4EDD-9AED-A3B87D4A8547}"/>
              </a:ext>
            </a:extLst>
          </p:cNvPr>
          <p:cNvPicPr/>
          <p:nvPr/>
        </p:nvPicPr>
        <p:blipFill>
          <a:blip r:embed="rId4"/>
          <a:stretch>
            <a:fillRect/>
          </a:stretch>
        </p:blipFill>
        <p:spPr>
          <a:xfrm>
            <a:off x="8724899" y="921442"/>
            <a:ext cx="3305175" cy="2857024"/>
          </a:xfrm>
          <a:prstGeom prst="rect">
            <a:avLst/>
          </a:prstGeom>
        </p:spPr>
      </p:pic>
      <p:pic>
        <p:nvPicPr>
          <p:cNvPr id="6" name="Рисунок 5">
            <a:extLst>
              <a:ext uri="{FF2B5EF4-FFF2-40B4-BE49-F238E27FC236}">
                <a16:creationId xmlns:a16="http://schemas.microsoft.com/office/drawing/2014/main" id="{15C9D86E-75CE-4BF1-B4ED-DB4C4B658BB3}"/>
              </a:ext>
            </a:extLst>
          </p:cNvPr>
          <p:cNvPicPr/>
          <p:nvPr/>
        </p:nvPicPr>
        <p:blipFill>
          <a:blip r:embed="rId5"/>
          <a:stretch>
            <a:fillRect/>
          </a:stretch>
        </p:blipFill>
        <p:spPr>
          <a:xfrm>
            <a:off x="8835707" y="3920014"/>
            <a:ext cx="3083560" cy="2857024"/>
          </a:xfrm>
          <a:prstGeom prst="rect">
            <a:avLst/>
          </a:prstGeom>
        </p:spPr>
      </p:pic>
      <p:pic>
        <p:nvPicPr>
          <p:cNvPr id="8" name="Рисунок 7">
            <a:extLst>
              <a:ext uri="{FF2B5EF4-FFF2-40B4-BE49-F238E27FC236}">
                <a16:creationId xmlns:a16="http://schemas.microsoft.com/office/drawing/2014/main" id="{AC7938F1-4DE8-4941-9C17-0C1FDFAB75DC}"/>
              </a:ext>
            </a:extLst>
          </p:cNvPr>
          <p:cNvPicPr>
            <a:picLocks noChangeAspect="1"/>
          </p:cNvPicPr>
          <p:nvPr/>
        </p:nvPicPr>
        <p:blipFill>
          <a:blip r:embed="rId6"/>
          <a:stretch>
            <a:fillRect/>
          </a:stretch>
        </p:blipFill>
        <p:spPr>
          <a:xfrm>
            <a:off x="497210" y="1343818"/>
            <a:ext cx="7662224" cy="4985545"/>
          </a:xfrm>
          <a:prstGeom prst="rect">
            <a:avLst/>
          </a:prstGeom>
        </p:spPr>
      </p:pic>
    </p:spTree>
    <p:extLst>
      <p:ext uri="{BB962C8B-B14F-4D97-AF65-F5344CB8AC3E}">
        <p14:creationId xmlns:p14="http://schemas.microsoft.com/office/powerpoint/2010/main" val="21857625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2">
            <a:extLst>
              <a:ext uri="{FF2B5EF4-FFF2-40B4-BE49-F238E27FC236}">
                <a16:creationId xmlns:a16="http://schemas.microsoft.com/office/drawing/2014/main" id="{17C8B040-EDEE-4903-96F3-60249686943C}"/>
              </a:ext>
            </a:extLst>
          </p:cNvPr>
          <p:cNvPicPr>
            <a:picLocks noChangeAspect="1" noChangeArrowheads="1"/>
          </p:cNvPicPr>
          <p:nvPr/>
        </p:nvPicPr>
        <p:blipFill>
          <a:blip r:embed="rId2">
            <a:lum bright="70000" contrast="-70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0" y="0"/>
            <a:ext cx="12192000" cy="6857999"/>
          </a:xfrm>
          <a:prstGeom prst="rect">
            <a:avLst/>
          </a:prstGeom>
          <a:noFill/>
          <a:extLst>
            <a:ext uri="{909E8E84-426E-40DD-AFC4-6F175D3DCCD1}">
              <a14:hiddenFill xmlns:a14="http://schemas.microsoft.com/office/drawing/2010/main">
                <a:solidFill>
                  <a:srgbClr val="FFFFFF"/>
                </a:solidFill>
              </a14:hiddenFill>
            </a:ext>
          </a:extLst>
        </p:spPr>
      </p:pic>
      <p:sp>
        <p:nvSpPr>
          <p:cNvPr id="2" name="Заголовок 1">
            <a:extLst>
              <a:ext uri="{FF2B5EF4-FFF2-40B4-BE49-F238E27FC236}">
                <a16:creationId xmlns:a16="http://schemas.microsoft.com/office/drawing/2014/main" id="{DC873B42-F82E-4467-8777-D381F0B218A7}"/>
              </a:ext>
            </a:extLst>
          </p:cNvPr>
          <p:cNvSpPr>
            <a:spLocks noGrp="1"/>
          </p:cNvSpPr>
          <p:nvPr>
            <p:ph type="title"/>
          </p:nvPr>
        </p:nvSpPr>
        <p:spPr>
          <a:xfrm>
            <a:off x="838200" y="18256"/>
            <a:ext cx="10515600" cy="942656"/>
          </a:xfrm>
        </p:spPr>
        <p:txBody>
          <a:bodyPr>
            <a:normAutofit/>
          </a:bodyPr>
          <a:lstStyle/>
          <a:p>
            <a:pPr algn="ctr"/>
            <a:r>
              <a:rPr lang="ru-RU" sz="3200" b="1" dirty="0">
                <a:solidFill>
                  <a:srgbClr val="0070C0"/>
                </a:solidFill>
              </a:rPr>
              <a:t>ЭКСПЕРИМЕНТ 8 - «МАКСИМАЛЬНОЕ ПОДОБИЕ»</a:t>
            </a:r>
          </a:p>
        </p:txBody>
      </p:sp>
      <p:pic>
        <p:nvPicPr>
          <p:cNvPr id="5" name="Рисунок 4">
            <a:extLst>
              <a:ext uri="{FF2B5EF4-FFF2-40B4-BE49-F238E27FC236}">
                <a16:creationId xmlns:a16="http://schemas.microsoft.com/office/drawing/2014/main" id="{2DFD45E2-206C-41F5-A0E3-0F2FB7AD7775}"/>
              </a:ext>
            </a:extLst>
          </p:cNvPr>
          <p:cNvPicPr/>
          <p:nvPr/>
        </p:nvPicPr>
        <p:blipFill>
          <a:blip r:embed="rId4"/>
          <a:stretch>
            <a:fillRect/>
          </a:stretch>
        </p:blipFill>
        <p:spPr>
          <a:xfrm>
            <a:off x="615951" y="1672649"/>
            <a:ext cx="3018790" cy="2129790"/>
          </a:xfrm>
          <a:prstGeom prst="rect">
            <a:avLst/>
          </a:prstGeom>
        </p:spPr>
      </p:pic>
      <p:pic>
        <p:nvPicPr>
          <p:cNvPr id="6" name="Рисунок 5">
            <a:extLst>
              <a:ext uri="{FF2B5EF4-FFF2-40B4-BE49-F238E27FC236}">
                <a16:creationId xmlns:a16="http://schemas.microsoft.com/office/drawing/2014/main" id="{D8D56679-BA9A-4EE2-879D-3DC6DD3107AF}"/>
              </a:ext>
            </a:extLst>
          </p:cNvPr>
          <p:cNvPicPr/>
          <p:nvPr/>
        </p:nvPicPr>
        <p:blipFill>
          <a:blip r:embed="rId5"/>
          <a:stretch>
            <a:fillRect/>
          </a:stretch>
        </p:blipFill>
        <p:spPr>
          <a:xfrm>
            <a:off x="4020503" y="1643349"/>
            <a:ext cx="2575560" cy="2152650"/>
          </a:xfrm>
          <a:prstGeom prst="rect">
            <a:avLst/>
          </a:prstGeom>
        </p:spPr>
      </p:pic>
      <p:sp>
        <p:nvSpPr>
          <p:cNvPr id="8" name="TextBox 7">
            <a:extLst>
              <a:ext uri="{FF2B5EF4-FFF2-40B4-BE49-F238E27FC236}">
                <a16:creationId xmlns:a16="http://schemas.microsoft.com/office/drawing/2014/main" id="{5ECADB93-8D04-4301-B857-E789DE0B1F0F}"/>
              </a:ext>
            </a:extLst>
          </p:cNvPr>
          <p:cNvSpPr txBox="1"/>
          <p:nvPr/>
        </p:nvSpPr>
        <p:spPr>
          <a:xfrm>
            <a:off x="615951" y="4276944"/>
            <a:ext cx="5980112" cy="2246769"/>
          </a:xfrm>
          <a:prstGeom prst="rect">
            <a:avLst/>
          </a:prstGeom>
          <a:noFill/>
        </p:spPr>
        <p:txBody>
          <a:bodyPr wrap="square" rtlCol="0">
            <a:spAutoFit/>
          </a:bodyPr>
          <a:lstStyle/>
          <a:p>
            <a:r>
              <a:rPr lang="ru-RU" sz="2000" dirty="0"/>
              <a:t> Программа смогла сама проанализировать сходство. Скоростное взаимодействие нейронов путем максимального подобия работает очень быстро, но всё же нужно быть внимательнее с показателем </a:t>
            </a:r>
            <a:r>
              <a:rPr lang="en-US" sz="2000" dirty="0"/>
              <a:t>sim</a:t>
            </a:r>
            <a:r>
              <a:rPr lang="ru-RU" sz="2000" dirty="0"/>
              <a:t>. Может есть смысл провести больше количество экспериментов и определить показатель распределения более точно.</a:t>
            </a:r>
          </a:p>
        </p:txBody>
      </p:sp>
      <p:grpSp>
        <p:nvGrpSpPr>
          <p:cNvPr id="11" name="Группа 10">
            <a:extLst>
              <a:ext uri="{FF2B5EF4-FFF2-40B4-BE49-F238E27FC236}">
                <a16:creationId xmlns:a16="http://schemas.microsoft.com/office/drawing/2014/main" id="{ADADD738-9464-40BA-AFD4-1EA55C7565C0}"/>
              </a:ext>
            </a:extLst>
          </p:cNvPr>
          <p:cNvGrpSpPr/>
          <p:nvPr/>
        </p:nvGrpSpPr>
        <p:grpSpPr>
          <a:xfrm>
            <a:off x="6765448" y="960911"/>
            <a:ext cx="5289392" cy="5683056"/>
            <a:chOff x="6689247" y="2266950"/>
            <a:chExt cx="5502753" cy="4376225"/>
          </a:xfrm>
        </p:grpSpPr>
        <p:pic>
          <p:nvPicPr>
            <p:cNvPr id="9" name="Рисунок 8">
              <a:extLst>
                <a:ext uri="{FF2B5EF4-FFF2-40B4-BE49-F238E27FC236}">
                  <a16:creationId xmlns:a16="http://schemas.microsoft.com/office/drawing/2014/main" id="{BC2AEEB4-BCC9-46B8-9E96-00A56E372B84}"/>
                </a:ext>
              </a:extLst>
            </p:cNvPr>
            <p:cNvPicPr>
              <a:picLocks noChangeAspect="1"/>
            </p:cNvPicPr>
            <p:nvPr/>
          </p:nvPicPr>
          <p:blipFill>
            <a:blip r:embed="rId6"/>
            <a:stretch>
              <a:fillRect/>
            </a:stretch>
          </p:blipFill>
          <p:spPr>
            <a:xfrm>
              <a:off x="6689247" y="2266950"/>
              <a:ext cx="3286125" cy="819150"/>
            </a:xfrm>
            <a:prstGeom prst="rect">
              <a:avLst/>
            </a:prstGeom>
          </p:spPr>
        </p:pic>
        <p:pic>
          <p:nvPicPr>
            <p:cNvPr id="10" name="Рисунок 9">
              <a:extLst>
                <a:ext uri="{FF2B5EF4-FFF2-40B4-BE49-F238E27FC236}">
                  <a16:creationId xmlns:a16="http://schemas.microsoft.com/office/drawing/2014/main" id="{B6AE0D0C-18A9-4CD6-851F-6C980E6C8E97}"/>
                </a:ext>
              </a:extLst>
            </p:cNvPr>
            <p:cNvPicPr>
              <a:picLocks noChangeAspect="1"/>
            </p:cNvPicPr>
            <p:nvPr/>
          </p:nvPicPr>
          <p:blipFill>
            <a:blip r:embed="rId7"/>
            <a:stretch>
              <a:fillRect/>
            </a:stretch>
          </p:blipFill>
          <p:spPr>
            <a:xfrm>
              <a:off x="6689248" y="3086100"/>
              <a:ext cx="5502752" cy="3557075"/>
            </a:xfrm>
            <a:prstGeom prst="rect">
              <a:avLst/>
            </a:prstGeom>
          </p:spPr>
        </p:pic>
      </p:grpSp>
    </p:spTree>
    <p:extLst>
      <p:ext uri="{BB962C8B-B14F-4D97-AF65-F5344CB8AC3E}">
        <p14:creationId xmlns:p14="http://schemas.microsoft.com/office/powerpoint/2010/main" val="31775369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2">
            <a:extLst>
              <a:ext uri="{FF2B5EF4-FFF2-40B4-BE49-F238E27FC236}">
                <a16:creationId xmlns:a16="http://schemas.microsoft.com/office/drawing/2014/main" id="{63233281-A146-47ED-ABE4-6417547A558E}"/>
              </a:ext>
            </a:extLst>
          </p:cNvPr>
          <p:cNvPicPr>
            <a:picLocks noChangeAspect="1" noChangeArrowheads="1"/>
          </p:cNvPicPr>
          <p:nvPr/>
        </p:nvPicPr>
        <p:blipFill>
          <a:blip r:embed="rId2">
            <a:lum bright="70000" contrast="-70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0" y="0"/>
            <a:ext cx="12192000" cy="6857999"/>
          </a:xfrm>
          <a:prstGeom prst="rect">
            <a:avLst/>
          </a:prstGeom>
          <a:noFill/>
          <a:extLst>
            <a:ext uri="{909E8E84-426E-40DD-AFC4-6F175D3DCCD1}">
              <a14:hiddenFill xmlns:a14="http://schemas.microsoft.com/office/drawing/2010/main">
                <a:solidFill>
                  <a:srgbClr val="FFFFFF"/>
                </a:solidFill>
              </a14:hiddenFill>
            </a:ext>
          </a:extLst>
        </p:spPr>
      </p:pic>
      <p:sp>
        <p:nvSpPr>
          <p:cNvPr id="2" name="Заголовок 1">
            <a:extLst>
              <a:ext uri="{FF2B5EF4-FFF2-40B4-BE49-F238E27FC236}">
                <a16:creationId xmlns:a16="http://schemas.microsoft.com/office/drawing/2014/main" id="{5622B996-9554-4E95-9392-110AA80E1F61}"/>
              </a:ext>
            </a:extLst>
          </p:cNvPr>
          <p:cNvSpPr>
            <a:spLocks noGrp="1"/>
          </p:cNvSpPr>
          <p:nvPr>
            <p:ph type="title"/>
          </p:nvPr>
        </p:nvSpPr>
        <p:spPr>
          <a:xfrm>
            <a:off x="750393" y="168276"/>
            <a:ext cx="10515600" cy="771525"/>
          </a:xfrm>
        </p:spPr>
        <p:txBody>
          <a:bodyPr>
            <a:normAutofit/>
          </a:bodyPr>
          <a:lstStyle/>
          <a:p>
            <a:pPr algn="ctr"/>
            <a:r>
              <a:rPr lang="ru-RU" sz="4000" b="1" dirty="0">
                <a:solidFill>
                  <a:srgbClr val="0070C0"/>
                </a:solidFill>
              </a:rPr>
              <a:t>РЕЗУЛЬТАТ ПРОЕКТА</a:t>
            </a:r>
          </a:p>
        </p:txBody>
      </p:sp>
      <p:pic>
        <p:nvPicPr>
          <p:cNvPr id="5" name="Рисунок 4">
            <a:extLst>
              <a:ext uri="{FF2B5EF4-FFF2-40B4-BE49-F238E27FC236}">
                <a16:creationId xmlns:a16="http://schemas.microsoft.com/office/drawing/2014/main" id="{F121451E-4307-4860-A6BB-16512A8E2D50}"/>
              </a:ext>
            </a:extLst>
          </p:cNvPr>
          <p:cNvPicPr/>
          <p:nvPr/>
        </p:nvPicPr>
        <p:blipFill>
          <a:blip r:embed="rId4"/>
          <a:stretch>
            <a:fillRect/>
          </a:stretch>
        </p:blipFill>
        <p:spPr>
          <a:xfrm>
            <a:off x="147501" y="1568966"/>
            <a:ext cx="2876550" cy="2489835"/>
          </a:xfrm>
          <a:prstGeom prst="rect">
            <a:avLst/>
          </a:prstGeom>
        </p:spPr>
      </p:pic>
      <p:pic>
        <p:nvPicPr>
          <p:cNvPr id="6" name="Рисунок 5">
            <a:extLst>
              <a:ext uri="{FF2B5EF4-FFF2-40B4-BE49-F238E27FC236}">
                <a16:creationId xmlns:a16="http://schemas.microsoft.com/office/drawing/2014/main" id="{8689CCBC-76F4-463C-A1BE-C2F24FFB3128}"/>
              </a:ext>
            </a:extLst>
          </p:cNvPr>
          <p:cNvPicPr/>
          <p:nvPr/>
        </p:nvPicPr>
        <p:blipFill>
          <a:blip r:embed="rId5"/>
          <a:stretch>
            <a:fillRect/>
          </a:stretch>
        </p:blipFill>
        <p:spPr>
          <a:xfrm>
            <a:off x="3051633" y="1556901"/>
            <a:ext cx="2956560" cy="2501900"/>
          </a:xfrm>
          <a:prstGeom prst="rect">
            <a:avLst/>
          </a:prstGeom>
        </p:spPr>
      </p:pic>
      <p:sp>
        <p:nvSpPr>
          <p:cNvPr id="7" name="TextBox 6">
            <a:extLst>
              <a:ext uri="{FF2B5EF4-FFF2-40B4-BE49-F238E27FC236}">
                <a16:creationId xmlns:a16="http://schemas.microsoft.com/office/drawing/2014/main" id="{DE9BBDDF-533C-45CA-BB56-990CBC9893F0}"/>
              </a:ext>
            </a:extLst>
          </p:cNvPr>
          <p:cNvSpPr txBox="1"/>
          <p:nvPr/>
        </p:nvSpPr>
        <p:spPr>
          <a:xfrm>
            <a:off x="219076" y="4439126"/>
            <a:ext cx="5538787" cy="2308324"/>
          </a:xfrm>
          <a:prstGeom prst="rect">
            <a:avLst/>
          </a:prstGeom>
          <a:noFill/>
        </p:spPr>
        <p:txBody>
          <a:bodyPr wrap="square" rtlCol="0">
            <a:spAutoFit/>
          </a:bodyPr>
          <a:lstStyle/>
          <a:p>
            <a:r>
              <a:rPr lang="ru-RU" sz="2400" dirty="0"/>
              <a:t>Отличный результат! Уверенно могу сказать, что потери в обучении при такой комбинации применения методов становятся с каждой эпохой всё ниже и ниже. А точность данных при этом возрастает почти экспоненциально. </a:t>
            </a:r>
          </a:p>
        </p:txBody>
      </p:sp>
      <p:grpSp>
        <p:nvGrpSpPr>
          <p:cNvPr id="13" name="Группа 12">
            <a:extLst>
              <a:ext uri="{FF2B5EF4-FFF2-40B4-BE49-F238E27FC236}">
                <a16:creationId xmlns:a16="http://schemas.microsoft.com/office/drawing/2014/main" id="{E3FE8116-B391-4190-8C95-01B8E4A7471A}"/>
              </a:ext>
            </a:extLst>
          </p:cNvPr>
          <p:cNvGrpSpPr/>
          <p:nvPr/>
        </p:nvGrpSpPr>
        <p:grpSpPr>
          <a:xfrm>
            <a:off x="6015990" y="906185"/>
            <a:ext cx="6124711" cy="5820995"/>
            <a:chOff x="6015990" y="906185"/>
            <a:chExt cx="6124711" cy="5820995"/>
          </a:xfrm>
        </p:grpSpPr>
        <p:pic>
          <p:nvPicPr>
            <p:cNvPr id="9" name="Рисунок 8">
              <a:extLst>
                <a:ext uri="{FF2B5EF4-FFF2-40B4-BE49-F238E27FC236}">
                  <a16:creationId xmlns:a16="http://schemas.microsoft.com/office/drawing/2014/main" id="{CA74AFE1-D499-4E9A-A7FD-22971CDC647B}"/>
                </a:ext>
              </a:extLst>
            </p:cNvPr>
            <p:cNvPicPr>
              <a:picLocks noChangeAspect="1"/>
            </p:cNvPicPr>
            <p:nvPr/>
          </p:nvPicPr>
          <p:blipFill>
            <a:blip r:embed="rId6"/>
            <a:stretch>
              <a:fillRect/>
            </a:stretch>
          </p:blipFill>
          <p:spPr>
            <a:xfrm>
              <a:off x="6029189" y="4439126"/>
              <a:ext cx="6111512" cy="2288054"/>
            </a:xfrm>
            <a:prstGeom prst="rect">
              <a:avLst/>
            </a:prstGeom>
          </p:spPr>
        </p:pic>
        <p:pic>
          <p:nvPicPr>
            <p:cNvPr id="10" name="Рисунок 9">
              <a:extLst>
                <a:ext uri="{FF2B5EF4-FFF2-40B4-BE49-F238E27FC236}">
                  <a16:creationId xmlns:a16="http://schemas.microsoft.com/office/drawing/2014/main" id="{C27CF59D-4FD0-4A51-9A85-E69508ADE2BE}"/>
                </a:ext>
              </a:extLst>
            </p:cNvPr>
            <p:cNvPicPr>
              <a:picLocks noChangeAspect="1"/>
            </p:cNvPicPr>
            <p:nvPr/>
          </p:nvPicPr>
          <p:blipFill>
            <a:blip r:embed="rId7"/>
            <a:stretch>
              <a:fillRect/>
            </a:stretch>
          </p:blipFill>
          <p:spPr>
            <a:xfrm>
              <a:off x="6031585" y="906185"/>
              <a:ext cx="6109116" cy="1325563"/>
            </a:xfrm>
            <a:prstGeom prst="rect">
              <a:avLst/>
            </a:prstGeom>
          </p:spPr>
        </p:pic>
        <p:pic>
          <p:nvPicPr>
            <p:cNvPr id="11" name="Рисунок 10">
              <a:extLst>
                <a:ext uri="{FF2B5EF4-FFF2-40B4-BE49-F238E27FC236}">
                  <a16:creationId xmlns:a16="http://schemas.microsoft.com/office/drawing/2014/main" id="{95D9EF23-98D5-4AD9-A3DC-195873B483A3}"/>
                </a:ext>
              </a:extLst>
            </p:cNvPr>
            <p:cNvPicPr>
              <a:picLocks noChangeAspect="1"/>
            </p:cNvPicPr>
            <p:nvPr/>
          </p:nvPicPr>
          <p:blipFill>
            <a:blip r:embed="rId8"/>
            <a:stretch>
              <a:fillRect/>
            </a:stretch>
          </p:blipFill>
          <p:spPr>
            <a:xfrm>
              <a:off x="6015990" y="2213729"/>
              <a:ext cx="3499485" cy="504825"/>
            </a:xfrm>
            <a:prstGeom prst="rect">
              <a:avLst/>
            </a:prstGeom>
          </p:spPr>
        </p:pic>
        <p:pic>
          <p:nvPicPr>
            <p:cNvPr id="12" name="Рисунок 11">
              <a:extLst>
                <a:ext uri="{FF2B5EF4-FFF2-40B4-BE49-F238E27FC236}">
                  <a16:creationId xmlns:a16="http://schemas.microsoft.com/office/drawing/2014/main" id="{14C3073F-70EE-451E-A4AD-34AAEDF6EC8E}"/>
                </a:ext>
              </a:extLst>
            </p:cNvPr>
            <p:cNvPicPr>
              <a:picLocks noChangeAspect="1"/>
            </p:cNvPicPr>
            <p:nvPr/>
          </p:nvPicPr>
          <p:blipFill>
            <a:blip r:embed="rId9"/>
            <a:stretch>
              <a:fillRect/>
            </a:stretch>
          </p:blipFill>
          <p:spPr>
            <a:xfrm>
              <a:off x="6015990" y="2718554"/>
              <a:ext cx="4981575" cy="1791320"/>
            </a:xfrm>
            <a:prstGeom prst="rect">
              <a:avLst/>
            </a:prstGeom>
          </p:spPr>
        </p:pic>
      </p:grpSp>
    </p:spTree>
    <p:extLst>
      <p:ext uri="{BB962C8B-B14F-4D97-AF65-F5344CB8AC3E}">
        <p14:creationId xmlns:p14="http://schemas.microsoft.com/office/powerpoint/2010/main" val="28060606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2">
            <a:extLst>
              <a:ext uri="{FF2B5EF4-FFF2-40B4-BE49-F238E27FC236}">
                <a16:creationId xmlns:a16="http://schemas.microsoft.com/office/drawing/2014/main" id="{3B6B1F35-AB98-4509-B6CA-FA01F6E1680F}"/>
              </a:ext>
            </a:extLst>
          </p:cNvPr>
          <p:cNvPicPr>
            <a:picLocks noChangeAspect="1" noChangeArrowheads="1"/>
          </p:cNvPicPr>
          <p:nvPr/>
        </p:nvPicPr>
        <p:blipFill>
          <a:blip r:embed="rId2">
            <a:lum bright="70000" contrast="-70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0" y="0"/>
            <a:ext cx="12192000" cy="6857999"/>
          </a:xfrm>
          <a:prstGeom prst="rect">
            <a:avLst/>
          </a:prstGeom>
          <a:noFill/>
          <a:extLst>
            <a:ext uri="{909E8E84-426E-40DD-AFC4-6F175D3DCCD1}">
              <a14:hiddenFill xmlns:a14="http://schemas.microsoft.com/office/drawing/2010/main">
                <a:solidFill>
                  <a:srgbClr val="FFFFFF"/>
                </a:solidFill>
              </a14:hiddenFill>
            </a:ext>
          </a:extLst>
        </p:spPr>
      </p:pic>
      <p:sp>
        <p:nvSpPr>
          <p:cNvPr id="2" name="Заголовок 1">
            <a:extLst>
              <a:ext uri="{FF2B5EF4-FFF2-40B4-BE49-F238E27FC236}">
                <a16:creationId xmlns:a16="http://schemas.microsoft.com/office/drawing/2014/main" id="{00FD90B9-4C7E-45B7-B81A-43187B0EB206}"/>
              </a:ext>
            </a:extLst>
          </p:cNvPr>
          <p:cNvSpPr>
            <a:spLocks noGrp="1"/>
          </p:cNvSpPr>
          <p:nvPr>
            <p:ph type="title"/>
          </p:nvPr>
        </p:nvSpPr>
        <p:spPr>
          <a:xfrm>
            <a:off x="838200" y="18255"/>
            <a:ext cx="10515600" cy="813305"/>
          </a:xfrm>
        </p:spPr>
        <p:txBody>
          <a:bodyPr>
            <a:normAutofit/>
          </a:bodyPr>
          <a:lstStyle/>
          <a:p>
            <a:pPr algn="ctr"/>
            <a:r>
              <a:rPr lang="ru-RU" sz="4000" b="1" dirty="0">
                <a:solidFill>
                  <a:srgbClr val="0070C0"/>
                </a:solidFill>
              </a:rPr>
              <a:t>ЗАКЛЮЧЕНИЕ</a:t>
            </a:r>
          </a:p>
        </p:txBody>
      </p:sp>
      <p:sp>
        <p:nvSpPr>
          <p:cNvPr id="9" name="TextBox 8">
            <a:extLst>
              <a:ext uri="{FF2B5EF4-FFF2-40B4-BE49-F238E27FC236}">
                <a16:creationId xmlns:a16="http://schemas.microsoft.com/office/drawing/2014/main" id="{20DF73E2-5C52-4F92-A52D-6ED10081613C}"/>
              </a:ext>
            </a:extLst>
          </p:cNvPr>
          <p:cNvSpPr txBox="1"/>
          <p:nvPr/>
        </p:nvSpPr>
        <p:spPr>
          <a:xfrm>
            <a:off x="6749007" y="1230254"/>
            <a:ext cx="5123905" cy="1938992"/>
          </a:xfrm>
          <a:prstGeom prst="rect">
            <a:avLst/>
          </a:prstGeom>
          <a:noFill/>
        </p:spPr>
        <p:txBody>
          <a:bodyPr wrap="square" rtlCol="0">
            <a:spAutoFit/>
          </a:bodyPr>
          <a:lstStyle/>
          <a:p>
            <a:r>
              <a:rPr lang="ru-RU" sz="2400" b="1" dirty="0"/>
              <a:t>Алгоритм</a:t>
            </a:r>
            <a:r>
              <a:rPr lang="ru-RU" sz="2400" dirty="0"/>
              <a:t> </a:t>
            </a:r>
            <a:r>
              <a:rPr lang="ru-RU" sz="2400" b="1" dirty="0"/>
              <a:t>создан</a:t>
            </a:r>
            <a:r>
              <a:rPr lang="ru-RU" sz="2400" dirty="0"/>
              <a:t> и функционирует, хотя не очень быстро, но эффективно, снижая потери и увеличивая точность обучения нейронных сетей. </a:t>
            </a:r>
            <a:r>
              <a:rPr lang="ru-RU" sz="2400" b="1" dirty="0"/>
              <a:t>ЦЕЛЬ ДОСТИГНУТА.</a:t>
            </a:r>
          </a:p>
        </p:txBody>
      </p:sp>
      <p:pic>
        <p:nvPicPr>
          <p:cNvPr id="26" name="Рисунок 25">
            <a:extLst>
              <a:ext uri="{FF2B5EF4-FFF2-40B4-BE49-F238E27FC236}">
                <a16:creationId xmlns:a16="http://schemas.microsoft.com/office/drawing/2014/main" id="{65C8DDC9-E645-42AA-8826-6FDA46ACF74E}"/>
              </a:ext>
            </a:extLst>
          </p:cNvPr>
          <p:cNvPicPr/>
          <p:nvPr/>
        </p:nvPicPr>
        <p:blipFill>
          <a:blip r:embed="rId4"/>
          <a:stretch>
            <a:fillRect/>
          </a:stretch>
        </p:blipFill>
        <p:spPr>
          <a:xfrm>
            <a:off x="6309359" y="3987716"/>
            <a:ext cx="2876550" cy="2489835"/>
          </a:xfrm>
          <a:prstGeom prst="rect">
            <a:avLst/>
          </a:prstGeom>
        </p:spPr>
      </p:pic>
      <p:pic>
        <p:nvPicPr>
          <p:cNvPr id="27" name="Рисунок 26">
            <a:extLst>
              <a:ext uri="{FF2B5EF4-FFF2-40B4-BE49-F238E27FC236}">
                <a16:creationId xmlns:a16="http://schemas.microsoft.com/office/drawing/2014/main" id="{B0BCE6C6-828D-4276-A1AC-CD8160E8F7D6}"/>
              </a:ext>
            </a:extLst>
          </p:cNvPr>
          <p:cNvPicPr/>
          <p:nvPr/>
        </p:nvPicPr>
        <p:blipFill>
          <a:blip r:embed="rId5"/>
          <a:stretch>
            <a:fillRect/>
          </a:stretch>
        </p:blipFill>
        <p:spPr>
          <a:xfrm>
            <a:off x="9019698" y="3975651"/>
            <a:ext cx="2956560" cy="2501900"/>
          </a:xfrm>
          <a:prstGeom prst="rect">
            <a:avLst/>
          </a:prstGeom>
        </p:spPr>
      </p:pic>
      <p:grpSp>
        <p:nvGrpSpPr>
          <p:cNvPr id="28" name="Группа 27">
            <a:extLst>
              <a:ext uri="{FF2B5EF4-FFF2-40B4-BE49-F238E27FC236}">
                <a16:creationId xmlns:a16="http://schemas.microsoft.com/office/drawing/2014/main" id="{AABDF708-103F-4B50-8E87-D9FFFAA755D4}"/>
              </a:ext>
            </a:extLst>
          </p:cNvPr>
          <p:cNvGrpSpPr/>
          <p:nvPr/>
        </p:nvGrpSpPr>
        <p:grpSpPr>
          <a:xfrm>
            <a:off x="195262" y="831560"/>
            <a:ext cx="6114097" cy="6008185"/>
            <a:chOff x="6015990" y="906185"/>
            <a:chExt cx="6124711" cy="5820995"/>
          </a:xfrm>
        </p:grpSpPr>
        <p:pic>
          <p:nvPicPr>
            <p:cNvPr id="29" name="Рисунок 28">
              <a:extLst>
                <a:ext uri="{FF2B5EF4-FFF2-40B4-BE49-F238E27FC236}">
                  <a16:creationId xmlns:a16="http://schemas.microsoft.com/office/drawing/2014/main" id="{0BF97325-105F-46C5-957E-8ADD73FE7951}"/>
                </a:ext>
              </a:extLst>
            </p:cNvPr>
            <p:cNvPicPr>
              <a:picLocks noChangeAspect="1"/>
            </p:cNvPicPr>
            <p:nvPr/>
          </p:nvPicPr>
          <p:blipFill>
            <a:blip r:embed="rId6"/>
            <a:stretch>
              <a:fillRect/>
            </a:stretch>
          </p:blipFill>
          <p:spPr>
            <a:xfrm>
              <a:off x="6029189" y="4439126"/>
              <a:ext cx="6111512" cy="2288054"/>
            </a:xfrm>
            <a:prstGeom prst="rect">
              <a:avLst/>
            </a:prstGeom>
          </p:spPr>
        </p:pic>
        <p:pic>
          <p:nvPicPr>
            <p:cNvPr id="30" name="Рисунок 29">
              <a:extLst>
                <a:ext uri="{FF2B5EF4-FFF2-40B4-BE49-F238E27FC236}">
                  <a16:creationId xmlns:a16="http://schemas.microsoft.com/office/drawing/2014/main" id="{ACC7B3BE-6B01-4D1D-B925-2F665D8FDFFA}"/>
                </a:ext>
              </a:extLst>
            </p:cNvPr>
            <p:cNvPicPr>
              <a:picLocks noChangeAspect="1"/>
            </p:cNvPicPr>
            <p:nvPr/>
          </p:nvPicPr>
          <p:blipFill>
            <a:blip r:embed="rId7"/>
            <a:stretch>
              <a:fillRect/>
            </a:stretch>
          </p:blipFill>
          <p:spPr>
            <a:xfrm>
              <a:off x="6031585" y="906185"/>
              <a:ext cx="6109116" cy="1325563"/>
            </a:xfrm>
            <a:prstGeom prst="rect">
              <a:avLst/>
            </a:prstGeom>
          </p:spPr>
        </p:pic>
        <p:pic>
          <p:nvPicPr>
            <p:cNvPr id="31" name="Рисунок 30">
              <a:extLst>
                <a:ext uri="{FF2B5EF4-FFF2-40B4-BE49-F238E27FC236}">
                  <a16:creationId xmlns:a16="http://schemas.microsoft.com/office/drawing/2014/main" id="{C3E4A363-1691-4822-AC3F-425C902FF0F2}"/>
                </a:ext>
              </a:extLst>
            </p:cNvPr>
            <p:cNvPicPr>
              <a:picLocks noChangeAspect="1"/>
            </p:cNvPicPr>
            <p:nvPr/>
          </p:nvPicPr>
          <p:blipFill>
            <a:blip r:embed="rId8"/>
            <a:stretch>
              <a:fillRect/>
            </a:stretch>
          </p:blipFill>
          <p:spPr>
            <a:xfrm>
              <a:off x="6015990" y="2213729"/>
              <a:ext cx="3499485" cy="504825"/>
            </a:xfrm>
            <a:prstGeom prst="rect">
              <a:avLst/>
            </a:prstGeom>
          </p:spPr>
        </p:pic>
        <p:pic>
          <p:nvPicPr>
            <p:cNvPr id="32" name="Рисунок 31">
              <a:extLst>
                <a:ext uri="{FF2B5EF4-FFF2-40B4-BE49-F238E27FC236}">
                  <a16:creationId xmlns:a16="http://schemas.microsoft.com/office/drawing/2014/main" id="{CBDCA19B-A4C8-4A09-8F0E-B7A107230074}"/>
                </a:ext>
              </a:extLst>
            </p:cNvPr>
            <p:cNvPicPr>
              <a:picLocks noChangeAspect="1"/>
            </p:cNvPicPr>
            <p:nvPr/>
          </p:nvPicPr>
          <p:blipFill>
            <a:blip r:embed="rId9"/>
            <a:stretch>
              <a:fillRect/>
            </a:stretch>
          </p:blipFill>
          <p:spPr>
            <a:xfrm>
              <a:off x="6015990" y="2718554"/>
              <a:ext cx="4981575" cy="1791320"/>
            </a:xfrm>
            <a:prstGeom prst="rect">
              <a:avLst/>
            </a:prstGeom>
          </p:spPr>
        </p:pic>
      </p:grpSp>
    </p:spTree>
    <p:extLst>
      <p:ext uri="{BB962C8B-B14F-4D97-AF65-F5344CB8AC3E}">
        <p14:creationId xmlns:p14="http://schemas.microsoft.com/office/powerpoint/2010/main" val="39508227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 name="Picture 12">
            <a:extLst>
              <a:ext uri="{FF2B5EF4-FFF2-40B4-BE49-F238E27FC236}">
                <a16:creationId xmlns:a16="http://schemas.microsoft.com/office/drawing/2014/main" id="{FB1082CF-589C-4A0E-8D23-C9BF911D1C9D}"/>
              </a:ext>
            </a:extLst>
          </p:cNvPr>
          <p:cNvPicPr>
            <a:picLocks noChangeAspect="1" noChangeArrowheads="1"/>
          </p:cNvPicPr>
          <p:nvPr/>
        </p:nvPicPr>
        <p:blipFill>
          <a:blip r:embed="rId2">
            <a:lum bright="70000" contrast="-70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0" y="0"/>
            <a:ext cx="12192000" cy="6857999"/>
          </a:xfrm>
          <a:prstGeom prst="rect">
            <a:avLst/>
          </a:prstGeom>
          <a:noFill/>
          <a:extLst>
            <a:ext uri="{909E8E84-426E-40DD-AFC4-6F175D3DCCD1}">
              <a14:hiddenFill xmlns:a14="http://schemas.microsoft.com/office/drawing/2010/main">
                <a:solidFill>
                  <a:srgbClr val="FFFFFF"/>
                </a:solidFill>
              </a14:hiddenFill>
            </a:ext>
          </a:extLst>
        </p:spPr>
      </p:pic>
      <p:sp>
        <p:nvSpPr>
          <p:cNvPr id="2" name="Заголовок 1">
            <a:extLst>
              <a:ext uri="{FF2B5EF4-FFF2-40B4-BE49-F238E27FC236}">
                <a16:creationId xmlns:a16="http://schemas.microsoft.com/office/drawing/2014/main" id="{B298522F-D44C-5434-C017-093C030C64E8}"/>
              </a:ext>
            </a:extLst>
          </p:cNvPr>
          <p:cNvSpPr>
            <a:spLocks noGrp="1"/>
          </p:cNvSpPr>
          <p:nvPr>
            <p:ph type="title"/>
          </p:nvPr>
        </p:nvSpPr>
        <p:spPr>
          <a:xfrm>
            <a:off x="663786" y="-10365"/>
            <a:ext cx="10515600" cy="1325563"/>
          </a:xfrm>
        </p:spPr>
        <p:txBody>
          <a:bodyPr>
            <a:normAutofit/>
          </a:bodyPr>
          <a:lstStyle/>
          <a:p>
            <a:pPr algn="ctr"/>
            <a:r>
              <a:rPr lang="ru-RU" b="1" dirty="0">
                <a:solidFill>
                  <a:srgbClr val="0070C0"/>
                </a:solidFill>
              </a:rPr>
              <a:t>Актуальность</a:t>
            </a:r>
            <a:endParaRPr lang="en-US" b="1" dirty="0">
              <a:solidFill>
                <a:srgbClr val="0070C0"/>
              </a:solidFill>
            </a:endParaRPr>
          </a:p>
        </p:txBody>
      </p:sp>
      <p:pic>
        <p:nvPicPr>
          <p:cNvPr id="1025" name="Рисунок 24">
            <a:extLst>
              <a:ext uri="{FF2B5EF4-FFF2-40B4-BE49-F238E27FC236}">
                <a16:creationId xmlns:a16="http://schemas.microsoft.com/office/drawing/2014/main" id="{22762252-18DC-8D3F-DBB8-CC16B429775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r="1550"/>
          <a:stretch>
            <a:fillRect/>
          </a:stretch>
        </p:blipFill>
        <p:spPr bwMode="auto">
          <a:xfrm>
            <a:off x="247650" y="2575908"/>
            <a:ext cx="7914576" cy="3892837"/>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3">
            <a:extLst>
              <a:ext uri="{FF2B5EF4-FFF2-40B4-BE49-F238E27FC236}">
                <a16:creationId xmlns:a16="http://schemas.microsoft.com/office/drawing/2014/main" id="{7FE5ADBD-C676-CB7B-962A-62EAE6D773C2}"/>
              </a:ext>
            </a:extLst>
          </p:cNvPr>
          <p:cNvSpPr>
            <a:spLocks noChangeArrowheads="1"/>
          </p:cNvSpPr>
          <p:nvPr/>
        </p:nvSpPr>
        <p:spPr bwMode="auto">
          <a:xfrm>
            <a:off x="663786" y="503047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ru-RU" altLang="en-US" sz="1200" b="0" i="0" u="none" strike="noStrike" cap="none" normalizeH="0" baseline="0">
                <a:ln>
                  <a:noFill/>
                </a:ln>
                <a:solidFill>
                  <a:srgbClr val="000000"/>
                </a:solidFill>
                <a:effectLst/>
                <a:latin typeface="Times New Roman" panose="02020603050405020304" pitchFamily="18" charset="0"/>
                <a:ea typeface="Calibri" panose="020F0502020204030204" pitchFamily="34" charset="0"/>
              </a:rPr>
            </a:br>
            <a:br>
              <a:rPr kumimoji="0" lang="ru-RU" altLang="en-US" sz="1200" b="0" i="0" u="none" strike="noStrike" cap="none" normalizeH="0" baseline="0">
                <a:ln>
                  <a:noFill/>
                </a:ln>
                <a:solidFill>
                  <a:srgbClr val="000000"/>
                </a:solidFill>
                <a:effectLst/>
                <a:latin typeface="Times New Roman" panose="02020603050405020304" pitchFamily="18" charset="0"/>
                <a:ea typeface="Calibri" panose="020F0502020204030204" pitchFamily="34" charset="0"/>
              </a:rPr>
            </a:br>
            <a:endParaRPr kumimoji="0" lang="ru-RU" altLang="en-US" sz="1800" b="0" i="0" u="none" strike="noStrike" cap="none" normalizeH="0" baseline="0">
              <a:ln>
                <a:noFill/>
              </a:ln>
              <a:solidFill>
                <a:schemeClr val="tx1"/>
              </a:solidFill>
              <a:effectLst/>
              <a:latin typeface="Arial" panose="020B0604020202020204" pitchFamily="34" charset="0"/>
            </a:endParaRPr>
          </a:p>
        </p:txBody>
      </p:sp>
      <p:grpSp>
        <p:nvGrpSpPr>
          <p:cNvPr id="10" name="Группа 9">
            <a:extLst>
              <a:ext uri="{FF2B5EF4-FFF2-40B4-BE49-F238E27FC236}">
                <a16:creationId xmlns:a16="http://schemas.microsoft.com/office/drawing/2014/main" id="{5D69C88D-645A-D158-D2D5-0C334B6E5BFB}"/>
              </a:ext>
            </a:extLst>
          </p:cNvPr>
          <p:cNvGrpSpPr/>
          <p:nvPr/>
        </p:nvGrpSpPr>
        <p:grpSpPr>
          <a:xfrm>
            <a:off x="569276" y="4429142"/>
            <a:ext cx="4345624" cy="1874504"/>
            <a:chOff x="-14288" y="-42862"/>
            <a:chExt cx="3128962" cy="1273175"/>
          </a:xfrm>
        </p:grpSpPr>
        <p:pic>
          <p:nvPicPr>
            <p:cNvPr id="11" name="Рисунок 10">
              <a:extLst>
                <a:ext uri="{FF2B5EF4-FFF2-40B4-BE49-F238E27FC236}">
                  <a16:creationId xmlns:a16="http://schemas.microsoft.com/office/drawing/2014/main" id="{C9EB2CF8-BB0F-5117-D706-DCCF82150A56}"/>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4288" y="-42862"/>
              <a:ext cx="1909445" cy="1273175"/>
            </a:xfrm>
            <a:prstGeom prst="rect">
              <a:avLst/>
            </a:prstGeom>
            <a:noFill/>
            <a:ln>
              <a:noFill/>
            </a:ln>
          </p:spPr>
        </p:pic>
        <p:sp>
          <p:nvSpPr>
            <p:cNvPr id="12" name="Прямоугольник 11">
              <a:extLst>
                <a:ext uri="{FF2B5EF4-FFF2-40B4-BE49-F238E27FC236}">
                  <a16:creationId xmlns:a16="http://schemas.microsoft.com/office/drawing/2014/main" id="{7913E307-5442-92D5-59D4-4E919733D292}"/>
                </a:ext>
              </a:extLst>
            </p:cNvPr>
            <p:cNvSpPr/>
            <p:nvPr/>
          </p:nvSpPr>
          <p:spPr>
            <a:xfrm>
              <a:off x="2671762" y="381001"/>
              <a:ext cx="442912" cy="361950"/>
            </a:xfrm>
            <a:prstGeom prst="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grpSp>
      <p:pic>
        <p:nvPicPr>
          <p:cNvPr id="1029" name="Рисунок 19">
            <a:extLst>
              <a:ext uri="{FF2B5EF4-FFF2-40B4-BE49-F238E27FC236}">
                <a16:creationId xmlns:a16="http://schemas.microsoft.com/office/drawing/2014/main" id="{552C0ABB-B3E5-8D53-7517-6234ED6F83A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49724" y="2857500"/>
            <a:ext cx="3647721" cy="2735791"/>
          </a:xfrm>
          <a:prstGeom prst="rect">
            <a:avLst/>
          </a:prstGeom>
          <a:noFill/>
          <a:extLst>
            <a:ext uri="{909E8E84-426E-40DD-AFC4-6F175D3DCCD1}">
              <a14:hiddenFill xmlns:a14="http://schemas.microsoft.com/office/drawing/2010/main">
                <a:solidFill>
                  <a:srgbClr val="FFFFFF"/>
                </a:solidFill>
              </a14:hiddenFill>
            </a:ext>
          </a:extLst>
        </p:spPr>
      </p:pic>
      <p:pic>
        <p:nvPicPr>
          <p:cNvPr id="1028" name="Рисунок 33">
            <a:extLst>
              <a:ext uri="{FF2B5EF4-FFF2-40B4-BE49-F238E27FC236}">
                <a16:creationId xmlns:a16="http://schemas.microsoft.com/office/drawing/2014/main" id="{66350CC2-3D43-D385-7D69-5D3D6F867A6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149725" y="5566340"/>
            <a:ext cx="3647720" cy="911930"/>
          </a:xfrm>
          <a:prstGeom prst="rect">
            <a:avLst/>
          </a:prstGeom>
          <a:noFill/>
          <a:extLst>
            <a:ext uri="{909E8E84-426E-40DD-AFC4-6F175D3DCCD1}">
              <a14:hiddenFill xmlns:a14="http://schemas.microsoft.com/office/drawing/2010/main">
                <a:solidFill>
                  <a:srgbClr val="FFFFFF"/>
                </a:solidFill>
              </a14:hiddenFill>
            </a:ext>
          </a:extLst>
        </p:spPr>
      </p:pic>
      <p:sp>
        <p:nvSpPr>
          <p:cNvPr id="15" name="Прямоугольник 14">
            <a:extLst>
              <a:ext uri="{FF2B5EF4-FFF2-40B4-BE49-F238E27FC236}">
                <a16:creationId xmlns:a16="http://schemas.microsoft.com/office/drawing/2014/main" id="{1F637809-5252-6083-C204-BCAC558316EE}"/>
              </a:ext>
            </a:extLst>
          </p:cNvPr>
          <p:cNvSpPr/>
          <p:nvPr/>
        </p:nvSpPr>
        <p:spPr>
          <a:xfrm>
            <a:off x="4043045" y="9138285"/>
            <a:ext cx="1633220" cy="194945"/>
          </a:xfrm>
          <a:prstGeom prst="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6" name="Rectangle 7">
            <a:extLst>
              <a:ext uri="{FF2B5EF4-FFF2-40B4-BE49-F238E27FC236}">
                <a16:creationId xmlns:a16="http://schemas.microsoft.com/office/drawing/2014/main" id="{2574D84C-D4EC-8D41-A544-FC1FB8B4B83D}"/>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7" name="Rectangle 8">
            <a:extLst>
              <a:ext uri="{FF2B5EF4-FFF2-40B4-BE49-F238E27FC236}">
                <a16:creationId xmlns:a16="http://schemas.microsoft.com/office/drawing/2014/main" id="{3E851E9D-B6FD-96C9-AB9C-583EABB911A0}"/>
              </a:ext>
            </a:extLst>
          </p:cNvPr>
          <p:cNvSpPr>
            <a:spLocks noChangeArrowheads="1"/>
          </p:cNvSpPr>
          <p:nvPr/>
        </p:nvSpPr>
        <p:spPr bwMode="auto">
          <a:xfrm>
            <a:off x="0" y="45720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18" name="Rectangle 9">
            <a:extLst>
              <a:ext uri="{FF2B5EF4-FFF2-40B4-BE49-F238E27FC236}">
                <a16:creationId xmlns:a16="http://schemas.microsoft.com/office/drawing/2014/main" id="{8004EAE3-3668-F435-4175-1F7F7AC56D96}"/>
              </a:ext>
            </a:extLst>
          </p:cNvPr>
          <p:cNvSpPr>
            <a:spLocks noChangeArrowheads="1"/>
          </p:cNvSpPr>
          <p:nvPr/>
        </p:nvSpPr>
        <p:spPr bwMode="auto">
          <a:xfrm>
            <a:off x="0" y="2657475"/>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9" name="Rectangle 10">
            <a:extLst>
              <a:ext uri="{FF2B5EF4-FFF2-40B4-BE49-F238E27FC236}">
                <a16:creationId xmlns:a16="http://schemas.microsoft.com/office/drawing/2014/main" id="{7154AED8-7A2B-0A29-77F8-B07A98001050}"/>
              </a:ext>
            </a:extLst>
          </p:cNvPr>
          <p:cNvSpPr>
            <a:spLocks noChangeArrowheads="1"/>
          </p:cNvSpPr>
          <p:nvPr/>
        </p:nvSpPr>
        <p:spPr bwMode="auto">
          <a:xfrm>
            <a:off x="0" y="3381375"/>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3" name="TextBox 2">
            <a:extLst>
              <a:ext uri="{FF2B5EF4-FFF2-40B4-BE49-F238E27FC236}">
                <a16:creationId xmlns:a16="http://schemas.microsoft.com/office/drawing/2014/main" id="{B5746281-D985-47A3-94DC-D05B813C7C89}"/>
              </a:ext>
            </a:extLst>
          </p:cNvPr>
          <p:cNvSpPr txBox="1"/>
          <p:nvPr/>
        </p:nvSpPr>
        <p:spPr>
          <a:xfrm>
            <a:off x="569276" y="1233857"/>
            <a:ext cx="11228169" cy="1477328"/>
          </a:xfrm>
          <a:prstGeom prst="rect">
            <a:avLst/>
          </a:prstGeom>
          <a:noFill/>
        </p:spPr>
        <p:txBody>
          <a:bodyPr wrap="square" rtlCol="0">
            <a:spAutoFit/>
          </a:bodyPr>
          <a:lstStyle/>
          <a:p>
            <a:r>
              <a:rPr lang="ru-RU" sz="2400" b="1" i="1"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Проблема.</a:t>
            </a:r>
            <a:r>
              <a:rPr lang="ru-RU" sz="2400" i="1"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ru-RU" sz="24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Не всякий алгоритм обучения нейронной сети совершенен. Нужна тонкая настройка обучения или переобучения нейронных сетей и их моделей связанная с модернизацией самой модели и её слоёв.</a:t>
            </a:r>
            <a:endParaRPr lang="en-US" sz="2400" dirty="0">
              <a:latin typeface="Calibri" panose="020F0502020204030204" pitchFamily="34" charset="0"/>
              <a:ea typeface="Calibri" panose="020F0502020204030204" pitchFamily="34" charset="0"/>
              <a:cs typeface="Times New Roman" panose="02020603050405020304" pitchFamily="18" charset="0"/>
            </a:endParaRPr>
          </a:p>
          <a:p>
            <a:endParaRPr lang="ru-RU" dirty="0"/>
          </a:p>
        </p:txBody>
      </p:sp>
    </p:spTree>
    <p:extLst>
      <p:ext uri="{BB962C8B-B14F-4D97-AF65-F5344CB8AC3E}">
        <p14:creationId xmlns:p14="http://schemas.microsoft.com/office/powerpoint/2010/main" val="23062762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3C53966-93F3-ECE8-0BFE-905D8CBC2179}"/>
              </a:ext>
            </a:extLst>
          </p:cNvPr>
          <p:cNvSpPr txBox="1"/>
          <p:nvPr/>
        </p:nvSpPr>
        <p:spPr>
          <a:xfrm>
            <a:off x="1746250" y="2921168"/>
            <a:ext cx="8699500" cy="1015663"/>
          </a:xfrm>
          <a:prstGeom prst="rect">
            <a:avLst/>
          </a:prstGeom>
          <a:noFill/>
        </p:spPr>
        <p:txBody>
          <a:bodyPr wrap="square" rtlCol="0">
            <a:spAutoFit/>
          </a:bodyPr>
          <a:lstStyle/>
          <a:p>
            <a:r>
              <a:rPr lang="ru-RU" sz="6000" dirty="0"/>
              <a:t>СПАСИБО ЗА ВНИМАНИЕ!</a:t>
            </a:r>
            <a:endParaRPr lang="en-US" sz="6000" dirty="0"/>
          </a:p>
        </p:txBody>
      </p:sp>
    </p:spTree>
    <p:extLst>
      <p:ext uri="{BB962C8B-B14F-4D97-AF65-F5344CB8AC3E}">
        <p14:creationId xmlns:p14="http://schemas.microsoft.com/office/powerpoint/2010/main" val="223978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12">
            <a:extLst>
              <a:ext uri="{FF2B5EF4-FFF2-40B4-BE49-F238E27FC236}">
                <a16:creationId xmlns:a16="http://schemas.microsoft.com/office/drawing/2014/main" id="{D017BFC0-1655-4BC7-AFB5-3D8C681FCE7F}"/>
              </a:ext>
            </a:extLst>
          </p:cNvPr>
          <p:cNvPicPr>
            <a:picLocks noChangeAspect="1" noChangeArrowheads="1"/>
          </p:cNvPicPr>
          <p:nvPr/>
        </p:nvPicPr>
        <p:blipFill>
          <a:blip r:embed="rId2">
            <a:lum bright="70000" contrast="-70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0" y="0"/>
            <a:ext cx="12192000" cy="6857999"/>
          </a:xfrm>
          <a:prstGeom prst="rect">
            <a:avLst/>
          </a:prstGeom>
          <a:noFill/>
          <a:extLst>
            <a:ext uri="{909E8E84-426E-40DD-AFC4-6F175D3DCCD1}">
              <a14:hiddenFill xmlns:a14="http://schemas.microsoft.com/office/drawing/2010/main">
                <a:solidFill>
                  <a:srgbClr val="FFFFFF"/>
                </a:solidFill>
              </a14:hiddenFill>
            </a:ext>
          </a:extLst>
        </p:spPr>
      </p:pic>
      <p:sp>
        <p:nvSpPr>
          <p:cNvPr id="2" name="Заголовок 1">
            <a:extLst>
              <a:ext uri="{FF2B5EF4-FFF2-40B4-BE49-F238E27FC236}">
                <a16:creationId xmlns:a16="http://schemas.microsoft.com/office/drawing/2014/main" id="{7E9E02F8-CF2C-2A57-0698-657283C725F9}"/>
              </a:ext>
            </a:extLst>
          </p:cNvPr>
          <p:cNvSpPr>
            <a:spLocks noGrp="1"/>
          </p:cNvSpPr>
          <p:nvPr>
            <p:ph type="title"/>
          </p:nvPr>
        </p:nvSpPr>
        <p:spPr>
          <a:xfrm>
            <a:off x="838200" y="0"/>
            <a:ext cx="10515600" cy="1325563"/>
          </a:xfrm>
        </p:spPr>
        <p:txBody>
          <a:bodyPr/>
          <a:lstStyle/>
          <a:p>
            <a:pPr algn="ctr"/>
            <a:r>
              <a:rPr lang="ru-RU" sz="4000" b="1" dirty="0">
                <a:solidFill>
                  <a:srgbClr val="0070C0"/>
                </a:solidFill>
              </a:rPr>
              <a:t>ЦЕЛЬ И ЗАДАЧИ ПРОЕКТА</a:t>
            </a:r>
            <a:endParaRPr lang="en-US" sz="4000" b="1" dirty="0">
              <a:solidFill>
                <a:srgbClr val="0070C0"/>
              </a:solidFill>
            </a:endParaRPr>
          </a:p>
        </p:txBody>
      </p:sp>
      <p:sp>
        <p:nvSpPr>
          <p:cNvPr id="4" name="TextBox 3">
            <a:extLst>
              <a:ext uri="{FF2B5EF4-FFF2-40B4-BE49-F238E27FC236}">
                <a16:creationId xmlns:a16="http://schemas.microsoft.com/office/drawing/2014/main" id="{5638203F-76EC-1405-7249-88B967F7B98B}"/>
              </a:ext>
            </a:extLst>
          </p:cNvPr>
          <p:cNvSpPr txBox="1"/>
          <p:nvPr/>
        </p:nvSpPr>
        <p:spPr>
          <a:xfrm>
            <a:off x="311572" y="1098340"/>
            <a:ext cx="11042228" cy="5366341"/>
          </a:xfrm>
          <a:prstGeom prst="rect">
            <a:avLst/>
          </a:prstGeom>
          <a:noFill/>
        </p:spPr>
        <p:txBody>
          <a:bodyPr wrap="square" rtlCol="0">
            <a:spAutoFit/>
          </a:bodyPr>
          <a:lstStyle/>
          <a:p>
            <a:pPr algn="just">
              <a:lnSpc>
                <a:spcPct val="150000"/>
              </a:lnSpc>
              <a:spcAft>
                <a:spcPts val="10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ru-RU" sz="2200" b="1" i="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Цель. </a:t>
            </a:r>
            <a:r>
              <a:rPr lang="ru-RU" sz="22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Исследовать алгоритмы обучения нейронных сетей, внести в алгоритмы свои параметры обучения. Изучить универсальность методов и путем эксперимента найти универсальные шаги обучения нейросетей. </a:t>
            </a:r>
            <a:endParaRPr lang="en-US" sz="22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50000"/>
              </a:lnSpc>
              <a:spcAft>
                <a:spcPts val="10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ru-RU" sz="22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Для этого я поставил перед собой следующие </a:t>
            </a:r>
            <a:r>
              <a:rPr lang="ru-RU" sz="22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задачи</a:t>
            </a:r>
            <a:r>
              <a:rPr lang="ru-RU" sz="22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US" sz="22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50000"/>
              </a:lnSpc>
              <a:buFont typeface="+mj-lt"/>
              <a:buAutoNum type="arabicPeriod"/>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ru-RU" sz="2200" i="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Изучить</a:t>
            </a:r>
            <a:r>
              <a:rPr lang="ru-RU" sz="22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основные методы обучения нейросетей. </a:t>
            </a:r>
            <a:endParaRPr lang="en-US" sz="2200" dirty="0">
              <a:effectLst/>
              <a:latin typeface="Calibri" panose="020F0502020204030204" pitchFamily="34" charset="0"/>
              <a:ea typeface="SimSun" panose="02010600030101010101" pitchFamily="2" charset="-122"/>
              <a:cs typeface="Times New Roman" panose="02020603050405020304" pitchFamily="18" charset="0"/>
            </a:endParaRPr>
          </a:p>
          <a:p>
            <a:pPr marL="342900" lvl="0" indent="-342900" algn="just">
              <a:lnSpc>
                <a:spcPct val="150000"/>
              </a:lnSpc>
              <a:buFont typeface="+mj-lt"/>
              <a:buAutoNum type="arabicPeriod"/>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ru-RU" sz="2200" i="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Анализировать</a:t>
            </a:r>
            <a:r>
              <a:rPr lang="ru-RU" sz="22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способность этих сетей к переобучению по новой модели.</a:t>
            </a:r>
            <a:endParaRPr lang="en-US" sz="2200" dirty="0">
              <a:effectLst/>
              <a:latin typeface="Calibri" panose="020F0502020204030204" pitchFamily="34" charset="0"/>
              <a:ea typeface="SimSun" panose="02010600030101010101" pitchFamily="2" charset="-122"/>
              <a:cs typeface="Times New Roman" panose="02020603050405020304" pitchFamily="18" charset="0"/>
            </a:endParaRPr>
          </a:p>
          <a:p>
            <a:pPr marL="342900" lvl="0" indent="-342900" algn="just">
              <a:lnSpc>
                <a:spcPct val="150000"/>
              </a:lnSpc>
              <a:buFont typeface="+mj-lt"/>
              <a:buAutoNum type="arabicPeriod"/>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ru-RU" sz="2200" i="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Найти</a:t>
            </a:r>
            <a:r>
              <a:rPr lang="ru-RU" sz="22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параметры методов, способные воздействовать на построение модели.</a:t>
            </a:r>
            <a:endParaRPr lang="en-US" sz="2200" dirty="0">
              <a:effectLst/>
              <a:latin typeface="Calibri" panose="020F0502020204030204" pitchFamily="34" charset="0"/>
              <a:ea typeface="SimSun" panose="02010600030101010101" pitchFamily="2" charset="-122"/>
              <a:cs typeface="Times New Roman" panose="02020603050405020304" pitchFamily="18" charset="0"/>
            </a:endParaRPr>
          </a:p>
          <a:p>
            <a:pPr marL="342900" lvl="0" indent="-342900" algn="just">
              <a:lnSpc>
                <a:spcPct val="150000"/>
              </a:lnSpc>
              <a:buFont typeface="+mj-lt"/>
              <a:buAutoNum type="arabicPeriod"/>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ru-RU" sz="2200" i="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Провести эксперименты</a:t>
            </a:r>
            <a:r>
              <a:rPr lang="ru-RU" sz="22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смещение слоёв модели и воздействия этих параметров для достижения более точных результатов.</a:t>
            </a:r>
            <a:endParaRPr lang="en-US" sz="2200" dirty="0">
              <a:effectLst/>
              <a:latin typeface="Calibri" panose="020F0502020204030204" pitchFamily="34" charset="0"/>
              <a:ea typeface="SimSun" panose="02010600030101010101" pitchFamily="2" charset="-122"/>
              <a:cs typeface="Times New Roman" panose="02020603050405020304" pitchFamily="18" charset="0"/>
            </a:endParaRPr>
          </a:p>
          <a:p>
            <a:pPr marL="342900" lvl="0" indent="-342900" algn="just">
              <a:lnSpc>
                <a:spcPct val="150000"/>
              </a:lnSpc>
              <a:spcAft>
                <a:spcPts val="800"/>
              </a:spcAft>
              <a:buFont typeface="+mj-lt"/>
              <a:buAutoNum type="arabicPeriod"/>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ru-RU" sz="2200" i="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Найти</a:t>
            </a:r>
            <a:r>
              <a:rPr lang="ru-RU" sz="22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оптимальный алгоритм обучения нейросети.</a:t>
            </a:r>
          </a:p>
        </p:txBody>
      </p:sp>
    </p:spTree>
    <p:extLst>
      <p:ext uri="{BB962C8B-B14F-4D97-AF65-F5344CB8AC3E}">
        <p14:creationId xmlns:p14="http://schemas.microsoft.com/office/powerpoint/2010/main" val="23908733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12">
            <a:extLst>
              <a:ext uri="{FF2B5EF4-FFF2-40B4-BE49-F238E27FC236}">
                <a16:creationId xmlns:a16="http://schemas.microsoft.com/office/drawing/2014/main" id="{1D684D9E-D9E6-42C2-8675-50892F415084}"/>
              </a:ext>
            </a:extLst>
          </p:cNvPr>
          <p:cNvPicPr>
            <a:picLocks noChangeAspect="1" noChangeArrowheads="1"/>
          </p:cNvPicPr>
          <p:nvPr/>
        </p:nvPicPr>
        <p:blipFill>
          <a:blip r:embed="rId2">
            <a:lum bright="70000" contrast="-70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0" y="0"/>
            <a:ext cx="12192000" cy="6857999"/>
          </a:xfrm>
          <a:prstGeom prst="rect">
            <a:avLst/>
          </a:prstGeom>
          <a:noFill/>
          <a:extLst>
            <a:ext uri="{909E8E84-426E-40DD-AFC4-6F175D3DCCD1}">
              <a14:hiddenFill xmlns:a14="http://schemas.microsoft.com/office/drawing/2010/main">
                <a:solidFill>
                  <a:srgbClr val="FFFFFF"/>
                </a:solidFill>
              </a14:hiddenFill>
            </a:ext>
          </a:extLst>
        </p:spPr>
      </p:pic>
      <p:sp>
        <p:nvSpPr>
          <p:cNvPr id="2" name="Заголовок 1">
            <a:extLst>
              <a:ext uri="{FF2B5EF4-FFF2-40B4-BE49-F238E27FC236}">
                <a16:creationId xmlns:a16="http://schemas.microsoft.com/office/drawing/2014/main" id="{70758121-FA8F-0B10-8E73-D232C8D48E34}"/>
              </a:ext>
            </a:extLst>
          </p:cNvPr>
          <p:cNvSpPr>
            <a:spLocks noGrp="1"/>
          </p:cNvSpPr>
          <p:nvPr>
            <p:ph type="title"/>
          </p:nvPr>
        </p:nvSpPr>
        <p:spPr>
          <a:xfrm>
            <a:off x="480695" y="0"/>
            <a:ext cx="11230609" cy="1325563"/>
          </a:xfrm>
        </p:spPr>
        <p:txBody>
          <a:bodyPr>
            <a:normAutofit/>
          </a:bodyPr>
          <a:lstStyle/>
          <a:p>
            <a:r>
              <a:rPr lang="ru-RU" sz="4000" b="1" dirty="0">
                <a:solidFill>
                  <a:srgbClr val="0070C0"/>
                </a:solidFill>
              </a:rPr>
              <a:t>ТЕОРЕТИЧЕСКИЕ ОСНОВЫ МАШИННОГО ОБУЧЕНИЯ</a:t>
            </a:r>
            <a:endParaRPr lang="en-US" sz="4000" b="1" dirty="0">
              <a:solidFill>
                <a:srgbClr val="0070C0"/>
              </a:solidFill>
            </a:endParaRPr>
          </a:p>
        </p:txBody>
      </p:sp>
      <p:sp>
        <p:nvSpPr>
          <p:cNvPr id="5" name="TextBox 4">
            <a:extLst>
              <a:ext uri="{FF2B5EF4-FFF2-40B4-BE49-F238E27FC236}">
                <a16:creationId xmlns:a16="http://schemas.microsoft.com/office/drawing/2014/main" id="{D4E0178B-4939-9CB7-1DC0-6010C2BDC970}"/>
              </a:ext>
            </a:extLst>
          </p:cNvPr>
          <p:cNvSpPr txBox="1"/>
          <p:nvPr/>
        </p:nvSpPr>
        <p:spPr>
          <a:xfrm>
            <a:off x="5090160" y="1066979"/>
            <a:ext cx="6794977" cy="3785652"/>
          </a:xfrm>
          <a:prstGeom prst="rect">
            <a:avLst/>
          </a:prstGeom>
          <a:noFill/>
        </p:spPr>
        <p:txBody>
          <a:bodyPr wrap="square" rtlCol="0">
            <a:spAutoFit/>
          </a:bodyPr>
          <a:lstStyle/>
          <a:p>
            <a:r>
              <a:rPr lang="ru-RU" sz="2400" b="0" i="0" dirty="0">
                <a:effectLst/>
                <a:latin typeface="Söhne"/>
              </a:rPr>
              <a:t>Нейронные сети (NN) — популярный метод машинного обучения, имитирующий работу мозга. Они состоят из слоев нейронов, обрабатывающих данные. Обучение NN происходит путем изменения весов между нейронами для минимизации ошибки предсказания, используя процесс обратного распространения ошибки (</a:t>
            </a:r>
            <a:r>
              <a:rPr lang="ru-RU" sz="2400" b="0" i="0" dirty="0" err="1">
                <a:effectLst/>
                <a:latin typeface="Söhne"/>
              </a:rPr>
              <a:t>Backpropagation</a:t>
            </a:r>
            <a:r>
              <a:rPr lang="ru-RU" sz="2400" b="0" i="0" dirty="0">
                <a:effectLst/>
                <a:latin typeface="Söhne"/>
              </a:rPr>
              <a:t>). Обученные сети могут предсказывать результаты на новых данных.</a:t>
            </a:r>
            <a:endParaRPr lang="en-US" sz="2400" dirty="0"/>
          </a:p>
        </p:txBody>
      </p:sp>
      <p:pic>
        <p:nvPicPr>
          <p:cNvPr id="7" name="Рисунок 6">
            <a:extLst>
              <a:ext uri="{FF2B5EF4-FFF2-40B4-BE49-F238E27FC236}">
                <a16:creationId xmlns:a16="http://schemas.microsoft.com/office/drawing/2014/main" id="{032A30B4-ADC4-4E03-AE9E-13256DE0A3B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6863" y="1677024"/>
            <a:ext cx="4643914" cy="4428046"/>
          </a:xfrm>
          <a:prstGeom prst="rect">
            <a:avLst/>
          </a:prstGeom>
        </p:spPr>
      </p:pic>
      <p:sp>
        <p:nvSpPr>
          <p:cNvPr id="9" name="TextBox 8">
            <a:extLst>
              <a:ext uri="{FF2B5EF4-FFF2-40B4-BE49-F238E27FC236}">
                <a16:creationId xmlns:a16="http://schemas.microsoft.com/office/drawing/2014/main" id="{1C07CB34-5A38-4FCF-806C-807B3CE68E78}"/>
              </a:ext>
            </a:extLst>
          </p:cNvPr>
          <p:cNvSpPr txBox="1"/>
          <p:nvPr/>
        </p:nvSpPr>
        <p:spPr>
          <a:xfrm>
            <a:off x="5090160" y="4821525"/>
            <a:ext cx="6794977" cy="1938992"/>
          </a:xfrm>
          <a:prstGeom prst="rect">
            <a:avLst/>
          </a:prstGeom>
          <a:noFill/>
        </p:spPr>
        <p:txBody>
          <a:bodyPr wrap="square" rtlCol="0">
            <a:spAutoFit/>
          </a:bodyPr>
          <a:lstStyle/>
          <a:p>
            <a:r>
              <a:rPr lang="ru-RU" sz="2400" dirty="0"/>
              <a:t>Основы машинного обучения и нейронных сетей включают в себя следующие концепции:</a:t>
            </a:r>
          </a:p>
          <a:p>
            <a:pPr marL="285750" indent="-285750">
              <a:buFont typeface="Arial" panose="020B0604020202020204" pitchFamily="34" charset="0"/>
              <a:buChar char="•"/>
            </a:pPr>
            <a:r>
              <a:rPr lang="ru-RU" sz="2400" dirty="0"/>
              <a:t>Классификация</a:t>
            </a:r>
          </a:p>
          <a:p>
            <a:pPr marL="285750" indent="-285750">
              <a:buFont typeface="Arial" panose="020B0604020202020204" pitchFamily="34" charset="0"/>
              <a:buChar char="•"/>
            </a:pPr>
            <a:r>
              <a:rPr lang="ru-RU" sz="2400" dirty="0"/>
              <a:t>Регрессия</a:t>
            </a:r>
          </a:p>
          <a:p>
            <a:pPr marL="285750" indent="-285750">
              <a:buFont typeface="Arial" panose="020B0604020202020204" pitchFamily="34" charset="0"/>
              <a:buChar char="•"/>
            </a:pPr>
            <a:r>
              <a:rPr lang="ru-RU" sz="2400" dirty="0"/>
              <a:t>Кластеризация</a:t>
            </a:r>
          </a:p>
        </p:txBody>
      </p:sp>
    </p:spTree>
    <p:extLst>
      <p:ext uri="{BB962C8B-B14F-4D97-AF65-F5344CB8AC3E}">
        <p14:creationId xmlns:p14="http://schemas.microsoft.com/office/powerpoint/2010/main" val="36802277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12">
            <a:extLst>
              <a:ext uri="{FF2B5EF4-FFF2-40B4-BE49-F238E27FC236}">
                <a16:creationId xmlns:a16="http://schemas.microsoft.com/office/drawing/2014/main" id="{726C2167-ED85-4146-B513-F5D6F4D453AF}"/>
              </a:ext>
            </a:extLst>
          </p:cNvPr>
          <p:cNvPicPr>
            <a:picLocks noChangeAspect="1" noChangeArrowheads="1"/>
          </p:cNvPicPr>
          <p:nvPr/>
        </p:nvPicPr>
        <p:blipFill>
          <a:blip r:embed="rId2">
            <a:lum bright="70000" contrast="-70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0" y="0"/>
            <a:ext cx="12192000" cy="6857999"/>
          </a:xfrm>
          <a:prstGeom prst="rect">
            <a:avLst/>
          </a:prstGeom>
          <a:noFill/>
          <a:extLst>
            <a:ext uri="{909E8E84-426E-40DD-AFC4-6F175D3DCCD1}">
              <a14:hiddenFill xmlns:a14="http://schemas.microsoft.com/office/drawing/2010/main">
                <a:solidFill>
                  <a:srgbClr val="FFFFFF"/>
                </a:solidFill>
              </a14:hiddenFill>
            </a:ext>
          </a:extLst>
        </p:spPr>
      </p:pic>
      <p:sp>
        <p:nvSpPr>
          <p:cNvPr id="2" name="Заголовок 1">
            <a:extLst>
              <a:ext uri="{FF2B5EF4-FFF2-40B4-BE49-F238E27FC236}">
                <a16:creationId xmlns:a16="http://schemas.microsoft.com/office/drawing/2014/main" id="{A4B35D61-4931-4B8A-C702-525CAC7E4CC3}"/>
              </a:ext>
            </a:extLst>
          </p:cNvPr>
          <p:cNvSpPr>
            <a:spLocks noGrp="1"/>
          </p:cNvSpPr>
          <p:nvPr>
            <p:ph type="title"/>
          </p:nvPr>
        </p:nvSpPr>
        <p:spPr>
          <a:xfrm>
            <a:off x="2264834" y="2766218"/>
            <a:ext cx="7662332" cy="1325563"/>
          </a:xfrm>
        </p:spPr>
        <p:txBody>
          <a:bodyPr>
            <a:normAutofit fontScale="90000"/>
          </a:bodyPr>
          <a:lstStyle/>
          <a:p>
            <a:pPr algn="ctr"/>
            <a:r>
              <a:rPr lang="ru-RU" dirty="0">
                <a:solidFill>
                  <a:srgbClr val="000000"/>
                </a:solidFill>
                <a:effectLst/>
                <a:latin typeface="Times New Roman" panose="02020603050405020304" pitchFamily="18" charset="0"/>
                <a:ea typeface="Calibri" panose="020F0502020204030204" pitchFamily="34" charset="0"/>
              </a:rPr>
              <a:t>ПРАКТИЧЕСКИЕ ЭКСПЕРИМЕНТЫ С МАШИННЫМ ОБУЧЕНИЕМ</a:t>
            </a:r>
            <a:endParaRPr lang="en-US" dirty="0"/>
          </a:p>
        </p:txBody>
      </p:sp>
    </p:spTree>
    <p:extLst>
      <p:ext uri="{BB962C8B-B14F-4D97-AF65-F5344CB8AC3E}">
        <p14:creationId xmlns:p14="http://schemas.microsoft.com/office/powerpoint/2010/main" val="20240676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12">
            <a:extLst>
              <a:ext uri="{FF2B5EF4-FFF2-40B4-BE49-F238E27FC236}">
                <a16:creationId xmlns:a16="http://schemas.microsoft.com/office/drawing/2014/main" id="{9865112F-C06A-4AFD-AB91-0BFB70BC3CC0}"/>
              </a:ext>
            </a:extLst>
          </p:cNvPr>
          <p:cNvPicPr>
            <a:picLocks noChangeAspect="1" noChangeArrowheads="1"/>
          </p:cNvPicPr>
          <p:nvPr/>
        </p:nvPicPr>
        <p:blipFill>
          <a:blip r:embed="rId2">
            <a:lum bright="70000" contrast="-70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0" y="0"/>
            <a:ext cx="12192000" cy="6857999"/>
          </a:xfrm>
          <a:prstGeom prst="rect">
            <a:avLst/>
          </a:prstGeom>
          <a:noFill/>
          <a:extLst>
            <a:ext uri="{909E8E84-426E-40DD-AFC4-6F175D3DCCD1}">
              <a14:hiddenFill xmlns:a14="http://schemas.microsoft.com/office/drawing/2010/main">
                <a:solidFill>
                  <a:srgbClr val="FFFFFF"/>
                </a:solidFill>
              </a14:hiddenFill>
            </a:ext>
          </a:extLst>
        </p:spPr>
      </p:pic>
      <p:sp>
        <p:nvSpPr>
          <p:cNvPr id="2" name="Заголовок 1">
            <a:extLst>
              <a:ext uri="{FF2B5EF4-FFF2-40B4-BE49-F238E27FC236}">
                <a16:creationId xmlns:a16="http://schemas.microsoft.com/office/drawing/2014/main" id="{6F74BC29-D306-0730-6BA6-E03F7ED41176}"/>
              </a:ext>
            </a:extLst>
          </p:cNvPr>
          <p:cNvSpPr>
            <a:spLocks noGrp="1"/>
          </p:cNvSpPr>
          <p:nvPr>
            <p:ph type="title"/>
          </p:nvPr>
        </p:nvSpPr>
        <p:spPr>
          <a:xfrm>
            <a:off x="541338" y="-5822"/>
            <a:ext cx="11353800" cy="846667"/>
          </a:xfrm>
        </p:spPr>
        <p:txBody>
          <a:bodyPr>
            <a:noAutofit/>
          </a:bodyPr>
          <a:lstStyle/>
          <a:p>
            <a:pPr algn="ctr">
              <a:lnSpc>
                <a:spcPct val="150000"/>
              </a:lnSpc>
              <a:spcAft>
                <a:spcPts val="10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ru-RU" sz="4000" b="1" dirty="0">
                <a:solidFill>
                  <a:srgbClr val="0070C0"/>
                </a:solidFill>
              </a:rPr>
              <a:t>ЭКСПЕРИМЕНТ 1 - «СВЕРТОЧНЫЕ НЕЙРОННЫЕ СЕТИ»</a:t>
            </a:r>
            <a:endParaRPr lang="en-US" sz="4000" b="1" dirty="0">
              <a:solidFill>
                <a:srgbClr val="0070C0"/>
              </a:solidFill>
            </a:endParaRPr>
          </a:p>
        </p:txBody>
      </p:sp>
      <p:pic>
        <p:nvPicPr>
          <p:cNvPr id="6" name="Рисунок 5">
            <a:extLst>
              <a:ext uri="{FF2B5EF4-FFF2-40B4-BE49-F238E27FC236}">
                <a16:creationId xmlns:a16="http://schemas.microsoft.com/office/drawing/2014/main" id="{6FB3208B-70BA-9EC8-AB98-848855944CCB}"/>
              </a:ext>
            </a:extLst>
          </p:cNvPr>
          <p:cNvPicPr>
            <a:picLocks noChangeAspect="1"/>
          </p:cNvPicPr>
          <p:nvPr/>
        </p:nvPicPr>
        <p:blipFill>
          <a:blip r:embed="rId4"/>
          <a:stretch>
            <a:fillRect/>
          </a:stretch>
        </p:blipFill>
        <p:spPr>
          <a:xfrm>
            <a:off x="471410" y="957263"/>
            <a:ext cx="5624590" cy="5634237"/>
          </a:xfrm>
          <a:prstGeom prst="rect">
            <a:avLst/>
          </a:prstGeom>
        </p:spPr>
      </p:pic>
      <p:pic>
        <p:nvPicPr>
          <p:cNvPr id="10" name="Рисунок 9">
            <a:extLst>
              <a:ext uri="{FF2B5EF4-FFF2-40B4-BE49-F238E27FC236}">
                <a16:creationId xmlns:a16="http://schemas.microsoft.com/office/drawing/2014/main" id="{AEB8A96F-F1C8-2BFA-1E9F-E03AC3AEA228}"/>
              </a:ext>
            </a:extLst>
          </p:cNvPr>
          <p:cNvPicPr>
            <a:picLocks noChangeAspect="1"/>
          </p:cNvPicPr>
          <p:nvPr/>
        </p:nvPicPr>
        <p:blipFill>
          <a:blip r:embed="rId5"/>
          <a:stretch>
            <a:fillRect/>
          </a:stretch>
        </p:blipFill>
        <p:spPr>
          <a:xfrm>
            <a:off x="6339840" y="1192953"/>
            <a:ext cx="2885440" cy="2466975"/>
          </a:xfrm>
          <a:prstGeom prst="rect">
            <a:avLst/>
          </a:prstGeom>
        </p:spPr>
      </p:pic>
      <p:pic>
        <p:nvPicPr>
          <p:cNvPr id="11" name="Рисунок 10">
            <a:extLst>
              <a:ext uri="{FF2B5EF4-FFF2-40B4-BE49-F238E27FC236}">
                <a16:creationId xmlns:a16="http://schemas.microsoft.com/office/drawing/2014/main" id="{47BC312A-8E15-A056-9C34-73795A85B1EC}"/>
              </a:ext>
            </a:extLst>
          </p:cNvPr>
          <p:cNvPicPr>
            <a:picLocks noChangeAspect="1"/>
          </p:cNvPicPr>
          <p:nvPr/>
        </p:nvPicPr>
        <p:blipFill>
          <a:blip r:embed="rId6"/>
          <a:stretch>
            <a:fillRect/>
          </a:stretch>
        </p:blipFill>
        <p:spPr>
          <a:xfrm>
            <a:off x="9437159" y="1192953"/>
            <a:ext cx="2556510" cy="2462530"/>
          </a:xfrm>
          <a:prstGeom prst="rect">
            <a:avLst/>
          </a:prstGeom>
        </p:spPr>
      </p:pic>
      <p:sp>
        <p:nvSpPr>
          <p:cNvPr id="12" name="TextBox 11">
            <a:extLst>
              <a:ext uri="{FF2B5EF4-FFF2-40B4-BE49-F238E27FC236}">
                <a16:creationId xmlns:a16="http://schemas.microsoft.com/office/drawing/2014/main" id="{80C5367F-A1F2-70CF-DF6F-460FD3B4EEDF}"/>
              </a:ext>
            </a:extLst>
          </p:cNvPr>
          <p:cNvSpPr txBox="1"/>
          <p:nvPr/>
        </p:nvSpPr>
        <p:spPr>
          <a:xfrm>
            <a:off x="6600826" y="3771901"/>
            <a:ext cx="5294312" cy="3046988"/>
          </a:xfrm>
          <a:prstGeom prst="rect">
            <a:avLst/>
          </a:prstGeom>
          <a:noFill/>
        </p:spPr>
        <p:txBody>
          <a:bodyPr wrap="square" rtlCol="0">
            <a:spAutoFit/>
          </a:bodyPr>
          <a:lstStyle/>
          <a:p>
            <a:r>
              <a:rPr lang="ru-RU" sz="2400" dirty="0">
                <a:solidFill>
                  <a:srgbClr val="000000"/>
                </a:solidFill>
                <a:effectLst/>
                <a:latin typeface="Times New Roman" panose="02020603050405020304" pitchFamily="18" charset="0"/>
                <a:ea typeface="Times New Roman" panose="02020603050405020304" pitchFamily="18" charset="0"/>
              </a:rPr>
              <a:t>В целом </a:t>
            </a:r>
            <a:r>
              <a:rPr lang="ru-RU" sz="2400" dirty="0" err="1">
                <a:solidFill>
                  <a:srgbClr val="000000"/>
                </a:solidFill>
                <a:effectLst/>
                <a:latin typeface="Times New Roman" panose="02020603050405020304" pitchFamily="18" charset="0"/>
                <a:ea typeface="Times New Roman" panose="02020603050405020304" pitchFamily="18" charset="0"/>
              </a:rPr>
              <a:t>сверточные</a:t>
            </a:r>
            <a:r>
              <a:rPr lang="ru-RU" sz="2400" dirty="0">
                <a:solidFill>
                  <a:srgbClr val="000000"/>
                </a:solidFill>
                <a:effectLst/>
                <a:latin typeface="Times New Roman" panose="02020603050405020304" pitchFamily="18" charset="0"/>
                <a:ea typeface="Times New Roman" panose="02020603050405020304" pitchFamily="18" charset="0"/>
              </a:rPr>
              <a:t> модели обучения имеют успех после двух эпох обучения и представленный алгоритм наилучшим образом. Задачи, которые можно решить с помощью </a:t>
            </a:r>
            <a:r>
              <a:rPr lang="ru-RU" sz="2400" dirty="0" err="1">
                <a:solidFill>
                  <a:srgbClr val="000000"/>
                </a:solidFill>
                <a:effectLst/>
                <a:latin typeface="Times New Roman" panose="02020603050405020304" pitchFamily="18" charset="0"/>
                <a:ea typeface="Times New Roman" panose="02020603050405020304" pitchFamily="18" charset="0"/>
              </a:rPr>
              <a:t>сверточных</a:t>
            </a:r>
            <a:r>
              <a:rPr lang="ru-RU" sz="2400" dirty="0">
                <a:solidFill>
                  <a:srgbClr val="000000"/>
                </a:solidFill>
                <a:effectLst/>
                <a:latin typeface="Times New Roman" panose="02020603050405020304" pitchFamily="18" charset="0"/>
                <a:ea typeface="Times New Roman" panose="02020603050405020304" pitchFamily="18" charset="0"/>
              </a:rPr>
              <a:t> нейронных сетей – это классификация и обнаружение объектов, синтез изображений и т.п.  </a:t>
            </a:r>
            <a:endParaRPr lang="en-US" dirty="0"/>
          </a:p>
        </p:txBody>
      </p:sp>
    </p:spTree>
    <p:extLst>
      <p:ext uri="{BB962C8B-B14F-4D97-AF65-F5344CB8AC3E}">
        <p14:creationId xmlns:p14="http://schemas.microsoft.com/office/powerpoint/2010/main" val="11965901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12">
            <a:extLst>
              <a:ext uri="{FF2B5EF4-FFF2-40B4-BE49-F238E27FC236}">
                <a16:creationId xmlns:a16="http://schemas.microsoft.com/office/drawing/2014/main" id="{8AB8F950-6A34-4877-8462-C999957B52B3}"/>
              </a:ext>
            </a:extLst>
          </p:cNvPr>
          <p:cNvPicPr>
            <a:picLocks noChangeAspect="1" noChangeArrowheads="1"/>
          </p:cNvPicPr>
          <p:nvPr/>
        </p:nvPicPr>
        <p:blipFill>
          <a:blip r:embed="rId2">
            <a:lum bright="70000" contrast="-70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0" y="0"/>
            <a:ext cx="12192000" cy="6857999"/>
          </a:xfrm>
          <a:prstGeom prst="rect">
            <a:avLst/>
          </a:prstGeom>
          <a:noFill/>
          <a:extLst>
            <a:ext uri="{909E8E84-426E-40DD-AFC4-6F175D3DCCD1}">
              <a14:hiddenFill xmlns:a14="http://schemas.microsoft.com/office/drawing/2010/main">
                <a:solidFill>
                  <a:srgbClr val="FFFFFF"/>
                </a:solidFill>
              </a14:hiddenFill>
            </a:ext>
          </a:extLst>
        </p:spPr>
      </p:pic>
      <p:sp>
        <p:nvSpPr>
          <p:cNvPr id="2" name="Заголовок 1">
            <a:extLst>
              <a:ext uri="{FF2B5EF4-FFF2-40B4-BE49-F238E27FC236}">
                <a16:creationId xmlns:a16="http://schemas.microsoft.com/office/drawing/2014/main" id="{F06A9911-4CFB-60E3-1EED-CE5010A10CA8}"/>
              </a:ext>
            </a:extLst>
          </p:cNvPr>
          <p:cNvSpPr>
            <a:spLocks noGrp="1"/>
          </p:cNvSpPr>
          <p:nvPr>
            <p:ph type="title"/>
          </p:nvPr>
        </p:nvSpPr>
        <p:spPr>
          <a:xfrm>
            <a:off x="838200" y="69758"/>
            <a:ext cx="10515600" cy="1325563"/>
          </a:xfrm>
        </p:spPr>
        <p:txBody>
          <a:bodyPr>
            <a:normAutofit/>
          </a:bodyPr>
          <a:lstStyle/>
          <a:p>
            <a:pPr algn="ctr"/>
            <a:r>
              <a:rPr lang="ru-RU" sz="3600" b="1" dirty="0">
                <a:solidFill>
                  <a:srgbClr val="0070C0"/>
                </a:solidFill>
              </a:rPr>
              <a:t>ЭКСПЕРИМЕНТ 2 - «СВЕРТОЧНЫЕ НЕЙРОННЫЕ СЕТИ </a:t>
            </a:r>
            <a:br>
              <a:rPr lang="en-US" sz="3600" b="1" dirty="0">
                <a:solidFill>
                  <a:srgbClr val="0070C0"/>
                </a:solidFill>
              </a:rPr>
            </a:br>
            <a:r>
              <a:rPr lang="ru-RU" sz="3600" b="1" dirty="0">
                <a:solidFill>
                  <a:srgbClr val="0070C0"/>
                </a:solidFill>
              </a:rPr>
              <a:t>С НОРМАЛИЗАЦИЕЙ ДАННЫХ»</a:t>
            </a:r>
            <a:endParaRPr lang="en-US" sz="3600" b="1" dirty="0">
              <a:solidFill>
                <a:srgbClr val="0070C0"/>
              </a:solidFill>
            </a:endParaRPr>
          </a:p>
        </p:txBody>
      </p:sp>
      <p:sp>
        <p:nvSpPr>
          <p:cNvPr id="4" name="TextBox 3">
            <a:extLst>
              <a:ext uri="{FF2B5EF4-FFF2-40B4-BE49-F238E27FC236}">
                <a16:creationId xmlns:a16="http://schemas.microsoft.com/office/drawing/2014/main" id="{EF7203E5-040F-87E6-F6EB-E5B90DE4A15E}"/>
              </a:ext>
            </a:extLst>
          </p:cNvPr>
          <p:cNvSpPr txBox="1"/>
          <p:nvPr/>
        </p:nvSpPr>
        <p:spPr>
          <a:xfrm>
            <a:off x="528637" y="1517737"/>
            <a:ext cx="11301413" cy="1938992"/>
          </a:xfrm>
          <a:prstGeom prst="rect">
            <a:avLst/>
          </a:prstGeom>
          <a:noFill/>
        </p:spPr>
        <p:txBody>
          <a:bodyPr wrap="square" rtlCol="0">
            <a:spAutoFit/>
          </a:bodyPr>
          <a:lstStyle/>
          <a:p>
            <a:r>
              <a:rPr lang="ru-RU" sz="2400" b="1" spc="-5" dirty="0">
                <a:effectLst/>
                <a:latin typeface="Calibri" panose="020F0502020204030204" pitchFamily="34" charset="0"/>
                <a:ea typeface="Times New Roman" panose="02020603050405020304" pitchFamily="18" charset="0"/>
                <a:cs typeface="Times New Roman" panose="02020603050405020304" pitchFamily="18" charset="0"/>
              </a:rPr>
              <a:t>Нормализация </a:t>
            </a:r>
            <a:r>
              <a:rPr lang="ru-RU" sz="2400" dirty="0">
                <a:effectLst/>
                <a:latin typeface="Calibri" panose="020F0502020204030204" pitchFamily="34" charset="0"/>
                <a:ea typeface="Calibri" panose="020F0502020204030204" pitchFamily="34" charset="0"/>
                <a:cs typeface="Times New Roman" panose="02020603050405020304" pitchFamily="18" charset="0"/>
              </a:rPr>
              <a:t>— это метод, который используется для изменения масштаба данных, чтобы улучшить стабильность и скорость сходимости алгоритма обучения. Нормализация осуществляется путем приведения данных к стандартному нормальному распределению, где среднее значение равно нулю, а стандартное отклонение равно единице.</a:t>
            </a:r>
            <a:endParaRPr lang="en-US" sz="2400" dirty="0"/>
          </a:p>
        </p:txBody>
      </p:sp>
      <p:pic>
        <p:nvPicPr>
          <p:cNvPr id="6" name="Рисунок 5">
            <a:extLst>
              <a:ext uri="{FF2B5EF4-FFF2-40B4-BE49-F238E27FC236}">
                <a16:creationId xmlns:a16="http://schemas.microsoft.com/office/drawing/2014/main" id="{F8BB1F78-1032-4674-DF0C-D993F1614419}"/>
              </a:ext>
            </a:extLst>
          </p:cNvPr>
          <p:cNvPicPr>
            <a:picLocks noChangeAspect="1"/>
          </p:cNvPicPr>
          <p:nvPr/>
        </p:nvPicPr>
        <p:blipFill rotWithShape="1">
          <a:blip r:embed="rId4">
            <a:extLst>
              <a:ext uri="{28A0092B-C50C-407E-A947-70E740481C1C}">
                <a14:useLocalDpi xmlns:a14="http://schemas.microsoft.com/office/drawing/2010/main" val="0"/>
              </a:ext>
            </a:extLst>
          </a:blip>
          <a:srcRect t="22368"/>
          <a:stretch/>
        </p:blipFill>
        <p:spPr>
          <a:xfrm>
            <a:off x="528637" y="3579145"/>
            <a:ext cx="7939208" cy="2979639"/>
          </a:xfrm>
          <a:prstGeom prst="rect">
            <a:avLst/>
          </a:prstGeom>
        </p:spPr>
      </p:pic>
      <p:pic>
        <p:nvPicPr>
          <p:cNvPr id="9" name="Рисунок 8">
            <a:extLst>
              <a:ext uri="{FF2B5EF4-FFF2-40B4-BE49-F238E27FC236}">
                <a16:creationId xmlns:a16="http://schemas.microsoft.com/office/drawing/2014/main" id="{853556E0-068A-D9B2-1CA4-8448C737C6B1}"/>
              </a:ext>
            </a:extLst>
          </p:cNvPr>
          <p:cNvPicPr>
            <a:picLocks noChangeAspect="1"/>
          </p:cNvPicPr>
          <p:nvPr/>
        </p:nvPicPr>
        <p:blipFill>
          <a:blip r:embed="rId5"/>
          <a:stretch>
            <a:fillRect/>
          </a:stretch>
        </p:blipFill>
        <p:spPr>
          <a:xfrm>
            <a:off x="8539282" y="3500413"/>
            <a:ext cx="3524250" cy="2993550"/>
          </a:xfrm>
          <a:prstGeom prst="rect">
            <a:avLst/>
          </a:prstGeom>
        </p:spPr>
      </p:pic>
    </p:spTree>
    <p:extLst>
      <p:ext uri="{BB962C8B-B14F-4D97-AF65-F5344CB8AC3E}">
        <p14:creationId xmlns:p14="http://schemas.microsoft.com/office/powerpoint/2010/main" val="34382410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12">
            <a:extLst>
              <a:ext uri="{FF2B5EF4-FFF2-40B4-BE49-F238E27FC236}">
                <a16:creationId xmlns:a16="http://schemas.microsoft.com/office/drawing/2014/main" id="{200F1E7E-9007-4488-A27C-37CEFDA74DDD}"/>
              </a:ext>
            </a:extLst>
          </p:cNvPr>
          <p:cNvPicPr>
            <a:picLocks noChangeAspect="1" noChangeArrowheads="1"/>
          </p:cNvPicPr>
          <p:nvPr/>
        </p:nvPicPr>
        <p:blipFill>
          <a:blip r:embed="rId2">
            <a:lum bright="70000" contrast="-70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0" y="0"/>
            <a:ext cx="12192000" cy="6857999"/>
          </a:xfrm>
          <a:prstGeom prst="rect">
            <a:avLst/>
          </a:prstGeom>
          <a:noFill/>
          <a:extLst>
            <a:ext uri="{909E8E84-426E-40DD-AFC4-6F175D3DCCD1}">
              <a14:hiddenFill xmlns:a14="http://schemas.microsoft.com/office/drawing/2010/main">
                <a:solidFill>
                  <a:srgbClr val="FFFFFF"/>
                </a:solidFill>
              </a14:hiddenFill>
            </a:ext>
          </a:extLst>
        </p:spPr>
      </p:pic>
      <p:sp>
        <p:nvSpPr>
          <p:cNvPr id="2" name="Заголовок 1">
            <a:extLst>
              <a:ext uri="{FF2B5EF4-FFF2-40B4-BE49-F238E27FC236}">
                <a16:creationId xmlns:a16="http://schemas.microsoft.com/office/drawing/2014/main" id="{F41280C1-334C-4C6B-9EDB-27B5BE3B74FB}"/>
              </a:ext>
            </a:extLst>
          </p:cNvPr>
          <p:cNvSpPr>
            <a:spLocks noGrp="1"/>
          </p:cNvSpPr>
          <p:nvPr>
            <p:ph type="title"/>
          </p:nvPr>
        </p:nvSpPr>
        <p:spPr>
          <a:xfrm>
            <a:off x="838200" y="0"/>
            <a:ext cx="10515600" cy="1325563"/>
          </a:xfrm>
        </p:spPr>
        <p:txBody>
          <a:bodyPr>
            <a:normAutofit/>
          </a:bodyPr>
          <a:lstStyle/>
          <a:p>
            <a:pPr algn="ctr"/>
            <a:r>
              <a:rPr lang="ru-RU" b="1" dirty="0">
                <a:solidFill>
                  <a:srgbClr val="0070C0"/>
                </a:solidFill>
              </a:rPr>
              <a:t>ПРОЦЕСС ОБУЧЕНИЕ НЕЙРОСЕТИ</a:t>
            </a:r>
          </a:p>
        </p:txBody>
      </p:sp>
      <p:pic>
        <p:nvPicPr>
          <p:cNvPr id="4" name="Рисунок 3">
            <a:extLst>
              <a:ext uri="{FF2B5EF4-FFF2-40B4-BE49-F238E27FC236}">
                <a16:creationId xmlns:a16="http://schemas.microsoft.com/office/drawing/2014/main" id="{7728A9DE-43A0-4A2C-80DD-FAF80A155E1B}"/>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52412" y="1689626"/>
            <a:ext cx="6465602" cy="3611037"/>
          </a:xfrm>
          <a:prstGeom prst="rect">
            <a:avLst/>
          </a:prstGeom>
          <a:noFill/>
          <a:ln>
            <a:noFill/>
          </a:ln>
        </p:spPr>
      </p:pic>
      <p:pic>
        <p:nvPicPr>
          <p:cNvPr id="5" name="Рисунок 4">
            <a:extLst>
              <a:ext uri="{FF2B5EF4-FFF2-40B4-BE49-F238E27FC236}">
                <a16:creationId xmlns:a16="http://schemas.microsoft.com/office/drawing/2014/main" id="{1E5676B3-4E9D-4D6A-B5E8-BA60BC4CADBB}"/>
              </a:ext>
            </a:extLst>
          </p:cNvPr>
          <p:cNvPicPr/>
          <p:nvPr/>
        </p:nvPicPr>
        <p:blipFill>
          <a:blip r:embed="rId5"/>
          <a:stretch>
            <a:fillRect/>
          </a:stretch>
        </p:blipFill>
        <p:spPr>
          <a:xfrm>
            <a:off x="6589426" y="1689626"/>
            <a:ext cx="2847341" cy="4044187"/>
          </a:xfrm>
          <a:prstGeom prst="rect">
            <a:avLst/>
          </a:prstGeom>
        </p:spPr>
      </p:pic>
      <p:pic>
        <p:nvPicPr>
          <p:cNvPr id="6" name="Рисунок 5">
            <a:extLst>
              <a:ext uri="{FF2B5EF4-FFF2-40B4-BE49-F238E27FC236}">
                <a16:creationId xmlns:a16="http://schemas.microsoft.com/office/drawing/2014/main" id="{55F937A9-C324-4854-806E-46BB15215261}"/>
              </a:ext>
            </a:extLst>
          </p:cNvPr>
          <p:cNvPicPr/>
          <p:nvPr/>
        </p:nvPicPr>
        <p:blipFill>
          <a:blip r:embed="rId6"/>
          <a:stretch>
            <a:fillRect/>
          </a:stretch>
        </p:blipFill>
        <p:spPr>
          <a:xfrm>
            <a:off x="9538970" y="1689626"/>
            <a:ext cx="2400618" cy="4044188"/>
          </a:xfrm>
          <a:prstGeom prst="rect">
            <a:avLst/>
          </a:prstGeom>
        </p:spPr>
      </p:pic>
    </p:spTree>
    <p:extLst>
      <p:ext uri="{BB962C8B-B14F-4D97-AF65-F5344CB8AC3E}">
        <p14:creationId xmlns:p14="http://schemas.microsoft.com/office/powerpoint/2010/main" val="32182853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12">
            <a:extLst>
              <a:ext uri="{FF2B5EF4-FFF2-40B4-BE49-F238E27FC236}">
                <a16:creationId xmlns:a16="http://schemas.microsoft.com/office/drawing/2014/main" id="{1965532B-BBF9-4859-A076-A021CCE1509E}"/>
              </a:ext>
            </a:extLst>
          </p:cNvPr>
          <p:cNvPicPr>
            <a:picLocks noChangeAspect="1" noChangeArrowheads="1"/>
          </p:cNvPicPr>
          <p:nvPr/>
        </p:nvPicPr>
        <p:blipFill>
          <a:blip r:embed="rId2">
            <a:lum bright="70000" contrast="-70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0" y="0"/>
            <a:ext cx="12192000" cy="6857999"/>
          </a:xfrm>
          <a:prstGeom prst="rect">
            <a:avLst/>
          </a:prstGeom>
          <a:noFill/>
          <a:extLst>
            <a:ext uri="{909E8E84-426E-40DD-AFC4-6F175D3DCCD1}">
              <a14:hiddenFill xmlns:a14="http://schemas.microsoft.com/office/drawing/2010/main">
                <a:solidFill>
                  <a:srgbClr val="FFFFFF"/>
                </a:solidFill>
              </a14:hiddenFill>
            </a:ext>
          </a:extLst>
        </p:spPr>
      </p:pic>
      <p:sp>
        <p:nvSpPr>
          <p:cNvPr id="2" name="Заголовок 1">
            <a:extLst>
              <a:ext uri="{FF2B5EF4-FFF2-40B4-BE49-F238E27FC236}">
                <a16:creationId xmlns:a16="http://schemas.microsoft.com/office/drawing/2014/main" id="{CDDE490C-6C39-4F0D-8308-3952F14847A0}"/>
              </a:ext>
            </a:extLst>
          </p:cNvPr>
          <p:cNvSpPr>
            <a:spLocks noGrp="1"/>
          </p:cNvSpPr>
          <p:nvPr>
            <p:ph type="title"/>
          </p:nvPr>
        </p:nvSpPr>
        <p:spPr>
          <a:xfrm>
            <a:off x="6743700" y="486350"/>
            <a:ext cx="5360988" cy="2125663"/>
          </a:xfrm>
        </p:spPr>
        <p:txBody>
          <a:bodyPr>
            <a:normAutofit fontScale="90000"/>
          </a:bodyPr>
          <a:lstStyle/>
          <a:p>
            <a:r>
              <a:rPr lang="ru-RU" sz="4000" b="1" dirty="0">
                <a:solidFill>
                  <a:srgbClr val="0070C0"/>
                </a:solidFill>
              </a:rPr>
              <a:t>РЕЗУЛЬТАТ ОБУЧЕНИЯ СВЕРТОЧНОЙ НЕЙРОННОЙ </a:t>
            </a:r>
            <a:br>
              <a:rPr lang="ru-RU" sz="4000" b="1" dirty="0">
                <a:solidFill>
                  <a:srgbClr val="0070C0"/>
                </a:solidFill>
              </a:rPr>
            </a:br>
            <a:r>
              <a:rPr lang="ru-RU" sz="4000" b="1" dirty="0">
                <a:solidFill>
                  <a:srgbClr val="0070C0"/>
                </a:solidFill>
              </a:rPr>
              <a:t>СЕТИ С ПРИМЕНЕНИЕМ МЕТОДА НОРМАЛИЗАЦИИ </a:t>
            </a:r>
          </a:p>
        </p:txBody>
      </p:sp>
      <p:pic>
        <p:nvPicPr>
          <p:cNvPr id="4" name="Рисунок 3">
            <a:extLst>
              <a:ext uri="{FF2B5EF4-FFF2-40B4-BE49-F238E27FC236}">
                <a16:creationId xmlns:a16="http://schemas.microsoft.com/office/drawing/2014/main" id="{07BE154B-83F9-4253-9FB1-946B67BDD10A}"/>
              </a:ext>
            </a:extLst>
          </p:cNvPr>
          <p:cNvPicPr/>
          <p:nvPr/>
        </p:nvPicPr>
        <p:blipFill>
          <a:blip r:embed="rId4"/>
          <a:stretch>
            <a:fillRect/>
          </a:stretch>
        </p:blipFill>
        <p:spPr>
          <a:xfrm>
            <a:off x="461962" y="486350"/>
            <a:ext cx="5819776" cy="5314375"/>
          </a:xfrm>
          <a:prstGeom prst="rect">
            <a:avLst/>
          </a:prstGeom>
        </p:spPr>
      </p:pic>
      <p:sp>
        <p:nvSpPr>
          <p:cNvPr id="5" name="TextBox 4">
            <a:extLst>
              <a:ext uri="{FF2B5EF4-FFF2-40B4-BE49-F238E27FC236}">
                <a16:creationId xmlns:a16="http://schemas.microsoft.com/office/drawing/2014/main" id="{167B8277-A884-457D-BD66-E4BB86A98559}"/>
              </a:ext>
            </a:extLst>
          </p:cNvPr>
          <p:cNvSpPr txBox="1"/>
          <p:nvPr/>
        </p:nvSpPr>
        <p:spPr>
          <a:xfrm>
            <a:off x="6743700" y="3000799"/>
            <a:ext cx="4986338" cy="3108543"/>
          </a:xfrm>
          <a:prstGeom prst="rect">
            <a:avLst/>
          </a:prstGeom>
          <a:noFill/>
        </p:spPr>
        <p:txBody>
          <a:bodyPr wrap="square" rtlCol="0">
            <a:spAutoFit/>
          </a:bodyPr>
          <a:lstStyle/>
          <a:p>
            <a:r>
              <a:rPr lang="ru-RU" sz="2800" dirty="0"/>
              <a:t>На изображения представлены в виде массивов размером 28x28, заполненных значениями пиксели. Как можно видеть на следующей визуализации. Он создает слой с 784 узлами.</a:t>
            </a:r>
          </a:p>
        </p:txBody>
      </p:sp>
    </p:spTree>
    <p:extLst>
      <p:ext uri="{BB962C8B-B14F-4D97-AF65-F5344CB8AC3E}">
        <p14:creationId xmlns:p14="http://schemas.microsoft.com/office/powerpoint/2010/main" val="470489853"/>
      </p:ext>
    </p:extLst>
  </p:cSld>
  <p:clrMapOvr>
    <a:masterClrMapping/>
  </p:clrMapOvr>
</p:sld>
</file>

<file path=ppt/theme/theme1.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1056</TotalTime>
  <Words>824</Words>
  <Application>Microsoft Office PowerPoint</Application>
  <PresentationFormat>Широкоэкранный</PresentationFormat>
  <Paragraphs>66</Paragraphs>
  <Slides>20</Slides>
  <Notes>0</Notes>
  <HiddenSlides>0</HiddenSlides>
  <MMClips>0</MMClips>
  <ScaleCrop>false</ScaleCrop>
  <HeadingPairs>
    <vt:vector size="6" baseType="variant">
      <vt:variant>
        <vt:lpstr>Использованные шрифты</vt:lpstr>
      </vt:variant>
      <vt:variant>
        <vt:i4>6</vt:i4>
      </vt:variant>
      <vt:variant>
        <vt:lpstr>Тема</vt:lpstr>
      </vt:variant>
      <vt:variant>
        <vt:i4>1</vt:i4>
      </vt:variant>
      <vt:variant>
        <vt:lpstr>Заголовки слайдов</vt:lpstr>
      </vt:variant>
      <vt:variant>
        <vt:i4>20</vt:i4>
      </vt:variant>
    </vt:vector>
  </HeadingPairs>
  <TitlesOfParts>
    <vt:vector size="27" baseType="lpstr">
      <vt:lpstr>Arial</vt:lpstr>
      <vt:lpstr>Calibri</vt:lpstr>
      <vt:lpstr>Calibri Light</vt:lpstr>
      <vt:lpstr>Georgia</vt:lpstr>
      <vt:lpstr>Söhne</vt:lpstr>
      <vt:lpstr>Times New Roman</vt:lpstr>
      <vt:lpstr>Тема Office</vt:lpstr>
      <vt:lpstr>Презентация PowerPoint</vt:lpstr>
      <vt:lpstr>Актуальность</vt:lpstr>
      <vt:lpstr>ЦЕЛЬ И ЗАДАЧИ ПРОЕКТА</vt:lpstr>
      <vt:lpstr>ТЕОРЕТИЧЕСКИЕ ОСНОВЫ МАШИННОГО ОБУЧЕНИЯ</vt:lpstr>
      <vt:lpstr>ПРАКТИЧЕСКИЕ ЭКСПЕРИМЕНТЫ С МАШИННЫМ ОБУЧЕНИЕМ</vt:lpstr>
      <vt:lpstr>ЭКСПЕРИМЕНТ 1 - «СВЕРТОЧНЫЕ НЕЙРОННЫЕ СЕТИ»</vt:lpstr>
      <vt:lpstr>ЭКСПЕРИМЕНТ 2 - «СВЕРТОЧНЫЕ НЕЙРОННЫЕ СЕТИ  С НОРМАЛИЗАЦИЕЙ ДАННЫХ»</vt:lpstr>
      <vt:lpstr>ПРОЦЕСС ОБУЧЕНИЕ НЕЙРОСЕТИ</vt:lpstr>
      <vt:lpstr>РЕЗУЛЬТАТ ОБУЧЕНИЯ СВЕРТОЧНОЙ НЕЙРОННОЙ  СЕТИ С ПРИМЕНЕНИЕМ МЕТОДА НОРМАЛИЗАЦИИ </vt:lpstr>
      <vt:lpstr>ЭКСПЕРИМЕНТ 3 - «НОРМАЛИЗАЦИЯ ДАННЫХ. БАТЧ-НОРМАЛИЗАЦИЯ (ГРАДИЕНТНОЕ ЗАТУХАНИЕ И ГРАДИЕНТНЫЙ ВЗРЫВ»</vt:lpstr>
      <vt:lpstr>ЭКСПЕРИМЕНТ 4 - «DENSE»</vt:lpstr>
      <vt:lpstr>ЭКСПЕРИМЕНТ 5 - «НОРМАЛИЗАЦИЯ DENSE БЕЗ РЕГУЛЯРИЗАЦИИ»</vt:lpstr>
      <vt:lpstr>РЕГУЛЯРИЗАЦИЯ</vt:lpstr>
      <vt:lpstr>DROPOUT РЕГУЛЯРИЗАЦИЯ</vt:lpstr>
      <vt:lpstr>ЭКСПЕРИМЕНТ 6 - «L1- РЕГУЛЯРИЗАЦИЯ»</vt:lpstr>
      <vt:lpstr>ЭКСПЕРИМЕНТ 7 - «L2- РЕГУЛЯРИЗАЦИЯ»</vt:lpstr>
      <vt:lpstr>ЭКСПЕРИМЕНТ 8 - «МАКСИМАЛЬНОЕ ПОДОБИЕ»</vt:lpstr>
      <vt:lpstr>РЕЗУЛЬТАТ ПРОЕКТА</vt:lpstr>
      <vt:lpstr>ЗАКЛЮЧЕНИЕ</vt:lpstr>
      <vt:lpstr>Презентация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Семён С</dc:creator>
  <cp:lastModifiedBy>Семён С</cp:lastModifiedBy>
  <cp:revision>28</cp:revision>
  <dcterms:created xsi:type="dcterms:W3CDTF">2023-11-05T18:59:51Z</dcterms:created>
  <dcterms:modified xsi:type="dcterms:W3CDTF">2023-11-21T05:48:49Z</dcterms:modified>
</cp:coreProperties>
</file>